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6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88" r:id="rId2"/>
    <p:sldMasterId id="2147483712" r:id="rId3"/>
    <p:sldMasterId id="2147483724" r:id="rId4"/>
    <p:sldMasterId id="2147483736" r:id="rId5"/>
    <p:sldMasterId id="2147483754" r:id="rId6"/>
    <p:sldMasterId id="2147483766" r:id="rId7"/>
  </p:sldMasterIdLst>
  <p:notesMasterIdLst>
    <p:notesMasterId r:id="rId78"/>
  </p:notesMasterIdLst>
  <p:sldIdLst>
    <p:sldId id="1604" r:id="rId8"/>
    <p:sldId id="1510" r:id="rId9"/>
    <p:sldId id="1511" r:id="rId10"/>
    <p:sldId id="1505" r:id="rId11"/>
    <p:sldId id="1506" r:id="rId12"/>
    <p:sldId id="1507" r:id="rId13"/>
    <p:sldId id="1508" r:id="rId14"/>
    <p:sldId id="1564" r:id="rId15"/>
    <p:sldId id="1519" r:id="rId16"/>
    <p:sldId id="1520" r:id="rId17"/>
    <p:sldId id="1528" r:id="rId18"/>
    <p:sldId id="1574" r:id="rId19"/>
    <p:sldId id="1529" r:id="rId20"/>
    <p:sldId id="1530" r:id="rId21"/>
    <p:sldId id="1565" r:id="rId22"/>
    <p:sldId id="1531" r:id="rId23"/>
    <p:sldId id="1532" r:id="rId24"/>
    <p:sldId id="1533" r:id="rId25"/>
    <p:sldId id="1575" r:id="rId26"/>
    <p:sldId id="1534" r:id="rId27"/>
    <p:sldId id="1535" r:id="rId28"/>
    <p:sldId id="1596" r:id="rId29"/>
    <p:sldId id="1583" r:id="rId30"/>
    <p:sldId id="1584" r:id="rId31"/>
    <p:sldId id="1585" r:id="rId32"/>
    <p:sldId id="1586" r:id="rId33"/>
    <p:sldId id="1587" r:id="rId34"/>
    <p:sldId id="1588" r:id="rId35"/>
    <p:sldId id="1589" r:id="rId36"/>
    <p:sldId id="1590" r:id="rId37"/>
    <p:sldId id="1591" r:id="rId38"/>
    <p:sldId id="1592" r:id="rId39"/>
    <p:sldId id="1593" r:id="rId40"/>
    <p:sldId id="1594" r:id="rId41"/>
    <p:sldId id="1595" r:id="rId42"/>
    <p:sldId id="1566" r:id="rId43"/>
    <p:sldId id="1521" r:id="rId44"/>
    <p:sldId id="1536" r:id="rId45"/>
    <p:sldId id="1537" r:id="rId46"/>
    <p:sldId id="1576" r:id="rId47"/>
    <p:sldId id="1538" r:id="rId48"/>
    <p:sldId id="1539" r:id="rId49"/>
    <p:sldId id="1569" r:id="rId50"/>
    <p:sldId id="1524" r:id="rId51"/>
    <p:sldId id="1548" r:id="rId52"/>
    <p:sldId id="1549" r:id="rId53"/>
    <p:sldId id="1579" r:id="rId54"/>
    <p:sldId id="1550" r:id="rId55"/>
    <p:sldId id="1551" r:id="rId56"/>
    <p:sldId id="1597" r:id="rId57"/>
    <p:sldId id="1598" r:id="rId58"/>
    <p:sldId id="1599" r:id="rId59"/>
    <p:sldId id="1600" r:id="rId60"/>
    <p:sldId id="1601" r:id="rId61"/>
    <p:sldId id="1602" r:id="rId62"/>
    <p:sldId id="1603" r:id="rId63"/>
    <p:sldId id="1570" r:id="rId64"/>
    <p:sldId id="1525" r:id="rId65"/>
    <p:sldId id="1552" r:id="rId66"/>
    <p:sldId id="1553" r:id="rId67"/>
    <p:sldId id="1580" r:id="rId68"/>
    <p:sldId id="1554" r:id="rId69"/>
    <p:sldId id="1555" r:id="rId70"/>
    <p:sldId id="1571" r:id="rId71"/>
    <p:sldId id="1526" r:id="rId72"/>
    <p:sldId id="1556" r:id="rId73"/>
    <p:sldId id="1557" r:id="rId74"/>
    <p:sldId id="1581" r:id="rId75"/>
    <p:sldId id="1558" r:id="rId76"/>
    <p:sldId id="1573" r:id="rId7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16" Type="http://schemas.openxmlformats.org/officeDocument/2006/relationships/slide" Target="slides/slide9.xml"/><Relationship Id="rId11" Type="http://schemas.openxmlformats.org/officeDocument/2006/relationships/slide" Target="slides/slide4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74" Type="http://schemas.openxmlformats.org/officeDocument/2006/relationships/slide" Target="slides/slide67.xml"/><Relationship Id="rId79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4.xml"/><Relationship Id="rId82" Type="http://schemas.openxmlformats.org/officeDocument/2006/relationships/tableStyles" Target="tableStyles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77" Type="http://schemas.openxmlformats.org/officeDocument/2006/relationships/slide" Target="slides/slide70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80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slide" Target="slides/slide66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4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4" Type="http://schemas.openxmlformats.org/officeDocument/2006/relationships/slide" Target="slides/slide17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66" Type="http://schemas.openxmlformats.org/officeDocument/2006/relationships/slide" Target="slides/slide5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5056D9-AB16-4882-A747-FA58A208A6DD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80D48-D1F0-45CA-AAA4-F08780A0CC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159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50863" y="958850"/>
            <a:ext cx="5921375" cy="3330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C75235-5DFC-4595-8576-D2E8FC5BE4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38940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50863" y="958850"/>
            <a:ext cx="5921375" cy="3330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241">
              <a:defRPr/>
            </a:pPr>
            <a:fld id="{50C75235-5DFC-4595-8576-D2E8FC5BE465}" type="slidenum">
              <a:rPr lang="en-US" smtClean="0">
                <a:solidFill>
                  <a:prstClr val="black"/>
                </a:solidFill>
              </a:rPr>
              <a:pPr defTabSz="914241">
                <a:defRPr/>
              </a:pPr>
              <a:t>27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5367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50863" y="958850"/>
            <a:ext cx="5921375" cy="3330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241">
              <a:defRPr/>
            </a:pPr>
            <a:fld id="{50C75235-5DFC-4595-8576-D2E8FC5BE465}" type="slidenum">
              <a:rPr lang="en-US" smtClean="0">
                <a:solidFill>
                  <a:prstClr val="black"/>
                </a:solidFill>
              </a:rPr>
              <a:pPr defTabSz="914241">
                <a:defRPr/>
              </a:pPr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2475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50863" y="958850"/>
            <a:ext cx="5921375" cy="3330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241">
              <a:defRPr/>
            </a:pPr>
            <a:fld id="{50C75235-5DFC-4595-8576-D2E8FC5BE465}" type="slidenum">
              <a:rPr lang="en-US" smtClean="0">
                <a:solidFill>
                  <a:prstClr val="black"/>
                </a:solidFill>
              </a:rPr>
              <a:pPr defTabSz="914241">
                <a:defRPr/>
              </a:pPr>
              <a:t>33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8429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50863" y="958850"/>
            <a:ext cx="5921375" cy="3330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241">
              <a:defRPr/>
            </a:pPr>
            <a:fld id="{50C75235-5DFC-4595-8576-D2E8FC5BE465}" type="slidenum">
              <a:rPr lang="en-US" smtClean="0">
                <a:solidFill>
                  <a:prstClr val="black"/>
                </a:solidFill>
              </a:rPr>
              <a:pPr defTabSz="914241">
                <a:defRPr/>
              </a:pPr>
              <a:t>34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6927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50863" y="958850"/>
            <a:ext cx="5921375" cy="3330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241">
              <a:defRPr/>
            </a:pPr>
            <a:fld id="{50C75235-5DFC-4595-8576-D2E8FC5BE465}" type="slidenum">
              <a:rPr lang="en-US" smtClean="0">
                <a:solidFill>
                  <a:prstClr val="black"/>
                </a:solidFill>
              </a:rPr>
              <a:pPr defTabSz="914241">
                <a:defRPr/>
              </a:pPr>
              <a:t>35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6038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50863" y="958850"/>
            <a:ext cx="5921375" cy="3330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241">
              <a:defRPr/>
            </a:pPr>
            <a:fld id="{50C75235-5DFC-4595-8576-D2E8FC5BE465}" type="slidenum">
              <a:rPr lang="en-US" smtClean="0">
                <a:solidFill>
                  <a:prstClr val="black"/>
                </a:solidFill>
              </a:rPr>
              <a:pPr defTabSz="914241">
                <a:defRPr/>
              </a:pPr>
              <a:t>40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5002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50863" y="958850"/>
            <a:ext cx="5921375" cy="3330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C75235-5DFC-4595-8576-D2E8FC5BE4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02167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50863" y="958850"/>
            <a:ext cx="5921375" cy="3330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C75235-5DFC-4595-8576-D2E8FC5BE4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78683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50863" y="958850"/>
            <a:ext cx="5921375" cy="3330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241">
              <a:defRPr/>
            </a:pPr>
            <a:fld id="{50C75235-5DFC-4595-8576-D2E8FC5BE465}" type="slidenum">
              <a:rPr lang="en-US" smtClean="0">
                <a:solidFill>
                  <a:prstClr val="black"/>
                </a:solidFill>
              </a:rPr>
              <a:pPr defTabSz="914241">
                <a:defRPr/>
              </a:pPr>
              <a:t>47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7475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50863" y="958850"/>
            <a:ext cx="5921375" cy="3330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C75235-5DFC-4595-8576-D2E8FC5BE4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53226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50863" y="958850"/>
            <a:ext cx="5921375" cy="3330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C75235-5DFC-4595-8576-D2E8FC5BE4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3163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50863" y="958850"/>
            <a:ext cx="5921375" cy="3330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C75235-5DFC-4595-8576-D2E8FC5BE4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01039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50863" y="958850"/>
            <a:ext cx="5921375" cy="3330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241">
              <a:defRPr/>
            </a:pPr>
            <a:fld id="{50C75235-5DFC-4595-8576-D2E8FC5BE465}" type="slidenum">
              <a:rPr lang="en-US" smtClean="0">
                <a:solidFill>
                  <a:prstClr val="black"/>
                </a:solidFill>
              </a:rPr>
              <a:pPr defTabSz="914241">
                <a:defRPr/>
              </a:pPr>
              <a:t>54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9825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50863" y="958850"/>
            <a:ext cx="5921375" cy="3330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241">
              <a:defRPr/>
            </a:pPr>
            <a:fld id="{50C75235-5DFC-4595-8576-D2E8FC5BE465}" type="slidenum">
              <a:rPr lang="en-US" smtClean="0">
                <a:solidFill>
                  <a:prstClr val="black"/>
                </a:solidFill>
              </a:rPr>
              <a:pPr defTabSz="914241">
                <a:defRPr/>
              </a:pPr>
              <a:t>55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8244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50863" y="958850"/>
            <a:ext cx="5921375" cy="3330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241">
              <a:defRPr/>
            </a:pPr>
            <a:fld id="{50C75235-5DFC-4595-8576-D2E8FC5BE465}" type="slidenum">
              <a:rPr lang="en-US" smtClean="0">
                <a:solidFill>
                  <a:prstClr val="black"/>
                </a:solidFill>
              </a:rPr>
              <a:pPr defTabSz="914241">
                <a:defRPr/>
              </a:pPr>
              <a:t>56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7715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50863" y="958850"/>
            <a:ext cx="5921375" cy="3330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241">
              <a:defRPr/>
            </a:pPr>
            <a:fld id="{50C75235-5DFC-4595-8576-D2E8FC5BE465}" type="slidenum">
              <a:rPr lang="en-US" smtClean="0">
                <a:solidFill>
                  <a:prstClr val="black"/>
                </a:solidFill>
              </a:rPr>
              <a:pPr defTabSz="914241">
                <a:defRPr/>
              </a:pPr>
              <a:t>61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1329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50863" y="958850"/>
            <a:ext cx="5921375" cy="3330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C75235-5DFC-4595-8576-D2E8FC5BE4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69198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50863" y="958850"/>
            <a:ext cx="5921375" cy="3330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C75235-5DFC-4595-8576-D2E8FC5BE4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52850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50863" y="958850"/>
            <a:ext cx="5921375" cy="3330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241">
              <a:defRPr/>
            </a:pPr>
            <a:fld id="{50C75235-5DFC-4595-8576-D2E8FC5BE465}" type="slidenum">
              <a:rPr lang="en-US" smtClean="0">
                <a:solidFill>
                  <a:prstClr val="black"/>
                </a:solidFill>
              </a:rPr>
              <a:pPr defTabSz="914241">
                <a:defRPr/>
              </a:pPr>
              <a:t>68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7249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50863" y="958850"/>
            <a:ext cx="5921375" cy="3330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C75235-5DFC-4595-8576-D2E8FC5BE4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478598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50863" y="958850"/>
            <a:ext cx="5921375" cy="3330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C75235-5DFC-4595-8576-D2E8FC5BE4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72942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50863" y="958850"/>
            <a:ext cx="5921375" cy="3330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241">
              <a:defRPr/>
            </a:pPr>
            <a:fld id="{50C75235-5DFC-4595-8576-D2E8FC5BE465}" type="slidenum">
              <a:rPr lang="en-US" smtClean="0">
                <a:solidFill>
                  <a:prstClr val="black"/>
                </a:solidFill>
              </a:rPr>
              <a:pPr defTabSz="914241">
                <a:defRPr/>
              </a:pPr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3571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50863" y="958850"/>
            <a:ext cx="5921375" cy="3330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C75235-5DFC-4595-8576-D2E8FC5BE4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56702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50863" y="958850"/>
            <a:ext cx="5921375" cy="3330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C75235-5DFC-4595-8576-D2E8FC5BE4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14873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50863" y="958850"/>
            <a:ext cx="5921375" cy="3330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241">
              <a:defRPr/>
            </a:pPr>
            <a:fld id="{50C75235-5DFC-4595-8576-D2E8FC5BE465}" type="slidenum">
              <a:rPr lang="en-US" smtClean="0">
                <a:solidFill>
                  <a:prstClr val="black"/>
                </a:solidFill>
              </a:rPr>
              <a:pPr defTabSz="914241">
                <a:defRPr/>
              </a:pPr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7016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50863" y="958850"/>
            <a:ext cx="5921375" cy="3330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C75235-5DFC-4595-8576-D2E8FC5BE4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92949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50863" y="958850"/>
            <a:ext cx="5921375" cy="3330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C75235-5DFC-4595-8576-D2E8FC5BE4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37718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50863" y="958850"/>
            <a:ext cx="5921375" cy="3330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241">
              <a:defRPr/>
            </a:pPr>
            <a:fld id="{50C75235-5DFC-4595-8576-D2E8FC5BE465}" type="slidenum">
              <a:rPr lang="en-US" smtClean="0">
                <a:solidFill>
                  <a:prstClr val="black"/>
                </a:solidFill>
              </a:rPr>
              <a:pPr defTabSz="914241">
                <a:defRPr/>
              </a:pPr>
              <a:t>26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786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57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900">
                <a:solidFill>
                  <a:schemeClr val="tx2"/>
                </a:solidFill>
              </a:defRPr>
            </a:lvl1pPr>
            <a:lvl2pPr marL="609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C5FD3-0A6D-4EAA-B49A-D9C9C84CB22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18" y="3132300"/>
            <a:ext cx="9567135" cy="1793167"/>
          </a:xfrm>
          <a:effectLst/>
        </p:spPr>
        <p:txBody>
          <a:bodyPr>
            <a:noAutofit/>
          </a:bodyPr>
          <a:lstStyle>
            <a:lvl1pPr marL="853376" indent="-609555" algn="l"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909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8E03-89AE-4327-8D21-B1951E68EA1C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689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25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61" y="731532"/>
            <a:ext cx="6439049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667B-2850-451B-ACD3-C15BB4CC5D38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4218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722765" y="822997"/>
            <a:ext cx="9676947" cy="833439"/>
          </a:xfrm>
        </p:spPr>
        <p:txBody>
          <a:bodyPr>
            <a:normAutofit/>
          </a:bodyPr>
          <a:lstStyle>
            <a:lvl1pPr algn="r">
              <a:defRPr sz="3600" b="1">
                <a:solidFill>
                  <a:srgbClr val="006633"/>
                </a:solidFill>
                <a:cs typeface="B Nazanin" panose="00000400000000000000" pitchFamily="2" charset="-78"/>
              </a:defRPr>
            </a:lvl1pPr>
          </a:lstStyle>
          <a:p>
            <a:r>
              <a:rPr lang="fa-IR" dirty="0"/>
              <a:t>عنوان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2764" y="2398719"/>
            <a:ext cx="10399709" cy="823912"/>
          </a:xfrm>
        </p:spPr>
        <p:txBody>
          <a:bodyPr anchor="b">
            <a:normAutofit/>
          </a:bodyPr>
          <a:lstStyle>
            <a:lvl1pPr marL="0" indent="0" algn="r" rtl="1">
              <a:buNone/>
              <a:defRPr sz="2400" b="1">
                <a:cs typeface="B Nazanin" panose="00000400000000000000" pitchFamily="2" charset="-78"/>
              </a:defRPr>
            </a:lvl1pPr>
            <a:lvl2pPr marL="457131" indent="0">
              <a:buNone/>
              <a:defRPr sz="2000" b="1"/>
            </a:lvl2pPr>
            <a:lvl3pPr marL="914264" indent="0">
              <a:buNone/>
              <a:defRPr sz="1900" b="1"/>
            </a:lvl3pPr>
            <a:lvl4pPr marL="1371396" indent="0">
              <a:buNone/>
              <a:defRPr sz="1600" b="1"/>
            </a:lvl4pPr>
            <a:lvl5pPr marL="1828528" indent="0">
              <a:buNone/>
              <a:defRPr sz="1600" b="1"/>
            </a:lvl5pPr>
            <a:lvl6pPr marL="2285662" indent="0">
              <a:buNone/>
              <a:defRPr sz="1600" b="1"/>
            </a:lvl6pPr>
            <a:lvl7pPr marL="2742790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1" indent="0">
              <a:buNone/>
              <a:defRPr sz="1600" b="1"/>
            </a:lvl9pPr>
          </a:lstStyle>
          <a:p>
            <a:pPr lvl="0"/>
            <a:r>
              <a:rPr lang="fa-IR" dirty="0"/>
              <a:t>متن</a:t>
            </a:r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22764" y="3405209"/>
            <a:ext cx="10399709" cy="2938463"/>
          </a:xfrm>
        </p:spPr>
        <p:txBody>
          <a:bodyPr/>
          <a:lstStyle>
            <a:lvl1pPr marL="0" indent="0" algn="r" rtl="1">
              <a:buFontTx/>
              <a:buNone/>
              <a:defRPr sz="2400" b="0" baseline="0"/>
            </a:lvl1pPr>
            <a:lvl2pPr marL="457131" indent="0" algn="r" rtl="1">
              <a:buFontTx/>
              <a:buNone/>
              <a:defRPr/>
            </a:lvl2pPr>
            <a:lvl3pPr marL="914264" indent="0" algn="r" rtl="1">
              <a:buFontTx/>
              <a:buNone/>
              <a:defRPr/>
            </a:lvl3pPr>
            <a:lvl4pPr marL="1371396" indent="0" algn="r" rtl="1">
              <a:buFontTx/>
              <a:buNone/>
              <a:defRPr/>
            </a:lvl4pPr>
            <a:lvl5pPr marL="1828528" indent="0" algn="r" rtl="1">
              <a:buFontTx/>
              <a:buNone/>
              <a:defRPr/>
            </a:lvl5pPr>
          </a:lstStyle>
          <a:p>
            <a:pPr lvl="0"/>
            <a:r>
              <a:rPr lang="fa-IR" dirty="0"/>
              <a:t>متن 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2774" y="640429"/>
            <a:ext cx="846265" cy="873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0915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X_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8467237" y="2249713"/>
            <a:ext cx="2426211" cy="1821600"/>
          </a:xfrm>
          <a:custGeom>
            <a:avLst/>
            <a:gdLst>
              <a:gd name="connsiteX0" fmla="*/ 909828 w 1819657"/>
              <a:gd name="connsiteY0" fmla="*/ 0 h 1819657"/>
              <a:gd name="connsiteX1" fmla="*/ 1819657 w 1819657"/>
              <a:gd name="connsiteY1" fmla="*/ 909828 h 1819657"/>
              <a:gd name="connsiteX2" fmla="*/ 909828 w 1819657"/>
              <a:gd name="connsiteY2" fmla="*/ 1819657 h 1819657"/>
              <a:gd name="connsiteX3" fmla="*/ 0 w 1819657"/>
              <a:gd name="connsiteY3" fmla="*/ 909828 h 1819657"/>
              <a:gd name="connsiteX4" fmla="*/ 909828 w 1819657"/>
              <a:gd name="connsiteY4" fmla="*/ 0 h 181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9657" h="1819657">
                <a:moveTo>
                  <a:pt x="909828" y="0"/>
                </a:moveTo>
                <a:cubicBezTo>
                  <a:pt x="1412313" y="0"/>
                  <a:pt x="1819657" y="407344"/>
                  <a:pt x="1819657" y="909828"/>
                </a:cubicBezTo>
                <a:cubicBezTo>
                  <a:pt x="1819657" y="1412313"/>
                  <a:pt x="1412313" y="1819657"/>
                  <a:pt x="909828" y="1819657"/>
                </a:cubicBezTo>
                <a:cubicBezTo>
                  <a:pt x="407344" y="1819657"/>
                  <a:pt x="0" y="1412313"/>
                  <a:pt x="0" y="909828"/>
                </a:cubicBezTo>
                <a:cubicBezTo>
                  <a:pt x="0" y="407344"/>
                  <a:pt x="407344" y="0"/>
                  <a:pt x="909828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solidFill>
              <a:schemeClr val="bg1"/>
            </a:solidFill>
          </a:ln>
        </p:spPr>
        <p:txBody>
          <a:bodyPr wrap="square" tIns="91428" bIns="457131" anchor="b">
            <a:noAutofit/>
          </a:bodyPr>
          <a:lstStyle>
            <a:lvl1pPr marL="0" indent="0" algn="ctr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4882509" y="2249713"/>
            <a:ext cx="2426211" cy="1821600"/>
          </a:xfrm>
          <a:custGeom>
            <a:avLst/>
            <a:gdLst>
              <a:gd name="connsiteX0" fmla="*/ 909828 w 1819657"/>
              <a:gd name="connsiteY0" fmla="*/ 0 h 1819657"/>
              <a:gd name="connsiteX1" fmla="*/ 1819657 w 1819657"/>
              <a:gd name="connsiteY1" fmla="*/ 909828 h 1819657"/>
              <a:gd name="connsiteX2" fmla="*/ 909828 w 1819657"/>
              <a:gd name="connsiteY2" fmla="*/ 1819657 h 1819657"/>
              <a:gd name="connsiteX3" fmla="*/ 0 w 1819657"/>
              <a:gd name="connsiteY3" fmla="*/ 909828 h 1819657"/>
              <a:gd name="connsiteX4" fmla="*/ 909828 w 1819657"/>
              <a:gd name="connsiteY4" fmla="*/ 0 h 181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9657" h="1819657">
                <a:moveTo>
                  <a:pt x="909828" y="0"/>
                </a:moveTo>
                <a:cubicBezTo>
                  <a:pt x="1412313" y="0"/>
                  <a:pt x="1819657" y="407344"/>
                  <a:pt x="1819657" y="909828"/>
                </a:cubicBezTo>
                <a:cubicBezTo>
                  <a:pt x="1819657" y="1412313"/>
                  <a:pt x="1412313" y="1819657"/>
                  <a:pt x="909828" y="1819657"/>
                </a:cubicBezTo>
                <a:cubicBezTo>
                  <a:pt x="407344" y="1819657"/>
                  <a:pt x="0" y="1412313"/>
                  <a:pt x="0" y="909828"/>
                </a:cubicBezTo>
                <a:cubicBezTo>
                  <a:pt x="0" y="407344"/>
                  <a:pt x="407344" y="0"/>
                  <a:pt x="909828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solidFill>
              <a:schemeClr val="bg1"/>
            </a:solidFill>
          </a:ln>
        </p:spPr>
        <p:txBody>
          <a:bodyPr wrap="square" tIns="91428" bIns="457131" anchor="b">
            <a:noAutofit/>
          </a:bodyPr>
          <a:lstStyle>
            <a:lvl1pPr marL="0" indent="0" algn="ctr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1297785" y="2249713"/>
            <a:ext cx="2426211" cy="1821600"/>
          </a:xfrm>
          <a:custGeom>
            <a:avLst/>
            <a:gdLst>
              <a:gd name="connsiteX0" fmla="*/ 909828 w 1819657"/>
              <a:gd name="connsiteY0" fmla="*/ 0 h 1819657"/>
              <a:gd name="connsiteX1" fmla="*/ 1819657 w 1819657"/>
              <a:gd name="connsiteY1" fmla="*/ 909828 h 1819657"/>
              <a:gd name="connsiteX2" fmla="*/ 909828 w 1819657"/>
              <a:gd name="connsiteY2" fmla="*/ 1819657 h 1819657"/>
              <a:gd name="connsiteX3" fmla="*/ 0 w 1819657"/>
              <a:gd name="connsiteY3" fmla="*/ 909828 h 1819657"/>
              <a:gd name="connsiteX4" fmla="*/ 909828 w 1819657"/>
              <a:gd name="connsiteY4" fmla="*/ 0 h 181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9657" h="1819657">
                <a:moveTo>
                  <a:pt x="909828" y="0"/>
                </a:moveTo>
                <a:cubicBezTo>
                  <a:pt x="1412313" y="0"/>
                  <a:pt x="1819657" y="407344"/>
                  <a:pt x="1819657" y="909828"/>
                </a:cubicBezTo>
                <a:cubicBezTo>
                  <a:pt x="1819657" y="1412313"/>
                  <a:pt x="1412313" y="1819657"/>
                  <a:pt x="909828" y="1819657"/>
                </a:cubicBezTo>
                <a:cubicBezTo>
                  <a:pt x="407344" y="1819657"/>
                  <a:pt x="0" y="1412313"/>
                  <a:pt x="0" y="909828"/>
                </a:cubicBezTo>
                <a:cubicBezTo>
                  <a:pt x="0" y="407344"/>
                  <a:pt x="407344" y="0"/>
                  <a:pt x="909828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solidFill>
              <a:schemeClr val="bg1"/>
            </a:solidFill>
          </a:ln>
        </p:spPr>
        <p:txBody>
          <a:bodyPr wrap="square" tIns="91428" bIns="457131" anchor="b">
            <a:noAutofit/>
          </a:bodyPr>
          <a:lstStyle>
            <a:lvl1pPr marL="0" indent="0" algn="ctr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17093" y="1157341"/>
            <a:ext cx="11157819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" panose="02000000000000000000" pitchFamily="2" charset="0"/>
              </a:defRPr>
            </a:lvl1pPr>
            <a:lvl2pPr marL="457115" indent="0">
              <a:buNone/>
              <a:defRPr sz="1200"/>
            </a:lvl2pPr>
            <a:lvl3pPr marL="914237" indent="0">
              <a:buNone/>
              <a:defRPr sz="1100"/>
            </a:lvl3pPr>
            <a:lvl4pPr marL="1371356" indent="0">
              <a:buNone/>
              <a:defRPr sz="900"/>
            </a:lvl4pPr>
            <a:lvl5pPr marL="1828474" indent="0">
              <a:buNone/>
              <a:defRPr sz="900"/>
            </a:lvl5pPr>
            <a:lvl6pPr marL="2285594" indent="0">
              <a:buNone/>
              <a:defRPr sz="900"/>
            </a:lvl6pPr>
            <a:lvl7pPr marL="2742710" indent="0">
              <a:buNone/>
              <a:defRPr sz="900"/>
            </a:lvl7pPr>
            <a:lvl8pPr marL="3199824" indent="0">
              <a:buNone/>
              <a:defRPr sz="900"/>
            </a:lvl8pPr>
            <a:lvl9pPr marL="365693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37" name="Title 1"/>
          <p:cNvSpPr>
            <a:spLocks noGrp="1"/>
          </p:cNvSpPr>
          <p:nvPr>
            <p:ph type="title" hasCustomPrompt="1"/>
          </p:nvPr>
        </p:nvSpPr>
        <p:spPr>
          <a:xfrm>
            <a:off x="517093" y="496811"/>
            <a:ext cx="11157819" cy="599016"/>
          </a:xfrm>
          <a:prstGeom prst="rect">
            <a:avLst/>
          </a:prstGeom>
        </p:spPr>
        <p:txBody>
          <a:bodyPr lIns="0" tIns="91428" rIns="0" bIns="91428" anchor="ctr"/>
          <a:lstStyle>
            <a:lvl1pPr algn="l">
              <a:defRPr sz="32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71867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X_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8467237" y="2249713"/>
            <a:ext cx="2426211" cy="1821600"/>
          </a:xfrm>
          <a:custGeom>
            <a:avLst/>
            <a:gdLst>
              <a:gd name="connsiteX0" fmla="*/ 909828 w 1819657"/>
              <a:gd name="connsiteY0" fmla="*/ 0 h 1819657"/>
              <a:gd name="connsiteX1" fmla="*/ 1819657 w 1819657"/>
              <a:gd name="connsiteY1" fmla="*/ 909828 h 1819657"/>
              <a:gd name="connsiteX2" fmla="*/ 909828 w 1819657"/>
              <a:gd name="connsiteY2" fmla="*/ 1819657 h 1819657"/>
              <a:gd name="connsiteX3" fmla="*/ 0 w 1819657"/>
              <a:gd name="connsiteY3" fmla="*/ 909828 h 1819657"/>
              <a:gd name="connsiteX4" fmla="*/ 909828 w 1819657"/>
              <a:gd name="connsiteY4" fmla="*/ 0 h 181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9657" h="1819657">
                <a:moveTo>
                  <a:pt x="909828" y="0"/>
                </a:moveTo>
                <a:cubicBezTo>
                  <a:pt x="1412313" y="0"/>
                  <a:pt x="1819657" y="407344"/>
                  <a:pt x="1819657" y="909828"/>
                </a:cubicBezTo>
                <a:cubicBezTo>
                  <a:pt x="1819657" y="1412313"/>
                  <a:pt x="1412313" y="1819657"/>
                  <a:pt x="909828" y="1819657"/>
                </a:cubicBezTo>
                <a:cubicBezTo>
                  <a:pt x="407344" y="1819657"/>
                  <a:pt x="0" y="1412313"/>
                  <a:pt x="0" y="909828"/>
                </a:cubicBezTo>
                <a:cubicBezTo>
                  <a:pt x="0" y="407344"/>
                  <a:pt x="407344" y="0"/>
                  <a:pt x="909828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solidFill>
              <a:schemeClr val="bg1"/>
            </a:solidFill>
          </a:ln>
        </p:spPr>
        <p:txBody>
          <a:bodyPr wrap="square" tIns="91426" bIns="457119" anchor="b">
            <a:noAutofit/>
          </a:bodyPr>
          <a:lstStyle>
            <a:lvl1pPr marL="0" indent="0" algn="ctr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4882509" y="2249713"/>
            <a:ext cx="2426211" cy="1821600"/>
          </a:xfrm>
          <a:custGeom>
            <a:avLst/>
            <a:gdLst>
              <a:gd name="connsiteX0" fmla="*/ 909828 w 1819657"/>
              <a:gd name="connsiteY0" fmla="*/ 0 h 1819657"/>
              <a:gd name="connsiteX1" fmla="*/ 1819657 w 1819657"/>
              <a:gd name="connsiteY1" fmla="*/ 909828 h 1819657"/>
              <a:gd name="connsiteX2" fmla="*/ 909828 w 1819657"/>
              <a:gd name="connsiteY2" fmla="*/ 1819657 h 1819657"/>
              <a:gd name="connsiteX3" fmla="*/ 0 w 1819657"/>
              <a:gd name="connsiteY3" fmla="*/ 909828 h 1819657"/>
              <a:gd name="connsiteX4" fmla="*/ 909828 w 1819657"/>
              <a:gd name="connsiteY4" fmla="*/ 0 h 181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9657" h="1819657">
                <a:moveTo>
                  <a:pt x="909828" y="0"/>
                </a:moveTo>
                <a:cubicBezTo>
                  <a:pt x="1412313" y="0"/>
                  <a:pt x="1819657" y="407344"/>
                  <a:pt x="1819657" y="909828"/>
                </a:cubicBezTo>
                <a:cubicBezTo>
                  <a:pt x="1819657" y="1412313"/>
                  <a:pt x="1412313" y="1819657"/>
                  <a:pt x="909828" y="1819657"/>
                </a:cubicBezTo>
                <a:cubicBezTo>
                  <a:pt x="407344" y="1819657"/>
                  <a:pt x="0" y="1412313"/>
                  <a:pt x="0" y="909828"/>
                </a:cubicBezTo>
                <a:cubicBezTo>
                  <a:pt x="0" y="407344"/>
                  <a:pt x="407344" y="0"/>
                  <a:pt x="909828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solidFill>
              <a:schemeClr val="bg1"/>
            </a:solidFill>
          </a:ln>
        </p:spPr>
        <p:txBody>
          <a:bodyPr wrap="square" tIns="91426" bIns="457119" anchor="b">
            <a:noAutofit/>
          </a:bodyPr>
          <a:lstStyle>
            <a:lvl1pPr marL="0" indent="0" algn="ctr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1297785" y="2249713"/>
            <a:ext cx="2426211" cy="1821600"/>
          </a:xfrm>
          <a:custGeom>
            <a:avLst/>
            <a:gdLst>
              <a:gd name="connsiteX0" fmla="*/ 909828 w 1819657"/>
              <a:gd name="connsiteY0" fmla="*/ 0 h 1819657"/>
              <a:gd name="connsiteX1" fmla="*/ 1819657 w 1819657"/>
              <a:gd name="connsiteY1" fmla="*/ 909828 h 1819657"/>
              <a:gd name="connsiteX2" fmla="*/ 909828 w 1819657"/>
              <a:gd name="connsiteY2" fmla="*/ 1819657 h 1819657"/>
              <a:gd name="connsiteX3" fmla="*/ 0 w 1819657"/>
              <a:gd name="connsiteY3" fmla="*/ 909828 h 1819657"/>
              <a:gd name="connsiteX4" fmla="*/ 909828 w 1819657"/>
              <a:gd name="connsiteY4" fmla="*/ 0 h 181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9657" h="1819657">
                <a:moveTo>
                  <a:pt x="909828" y="0"/>
                </a:moveTo>
                <a:cubicBezTo>
                  <a:pt x="1412313" y="0"/>
                  <a:pt x="1819657" y="407344"/>
                  <a:pt x="1819657" y="909828"/>
                </a:cubicBezTo>
                <a:cubicBezTo>
                  <a:pt x="1819657" y="1412313"/>
                  <a:pt x="1412313" y="1819657"/>
                  <a:pt x="909828" y="1819657"/>
                </a:cubicBezTo>
                <a:cubicBezTo>
                  <a:pt x="407344" y="1819657"/>
                  <a:pt x="0" y="1412313"/>
                  <a:pt x="0" y="909828"/>
                </a:cubicBezTo>
                <a:cubicBezTo>
                  <a:pt x="0" y="407344"/>
                  <a:pt x="407344" y="0"/>
                  <a:pt x="909828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solidFill>
              <a:schemeClr val="bg1"/>
            </a:solidFill>
          </a:ln>
        </p:spPr>
        <p:txBody>
          <a:bodyPr wrap="square" tIns="91426" bIns="457119" anchor="b">
            <a:noAutofit/>
          </a:bodyPr>
          <a:lstStyle>
            <a:lvl1pPr marL="0" indent="0" algn="ctr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17093" y="1157342"/>
            <a:ext cx="11157819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" panose="02000000000000000000" pitchFamily="2" charset="0"/>
              </a:defRPr>
            </a:lvl1pPr>
            <a:lvl2pPr marL="457103" indent="0">
              <a:buNone/>
              <a:defRPr sz="1200"/>
            </a:lvl2pPr>
            <a:lvl3pPr marL="914214" indent="0">
              <a:buNone/>
              <a:defRPr sz="1100"/>
            </a:lvl3pPr>
            <a:lvl4pPr marL="1371322" indent="0">
              <a:buNone/>
              <a:defRPr sz="900"/>
            </a:lvl4pPr>
            <a:lvl5pPr marL="1828429" indent="0">
              <a:buNone/>
              <a:defRPr sz="900"/>
            </a:lvl5pPr>
            <a:lvl6pPr marL="2285538" indent="0">
              <a:buNone/>
              <a:defRPr sz="900"/>
            </a:lvl6pPr>
            <a:lvl7pPr marL="2742642" indent="0">
              <a:buNone/>
              <a:defRPr sz="900"/>
            </a:lvl7pPr>
            <a:lvl8pPr marL="3199744" indent="0">
              <a:buNone/>
              <a:defRPr sz="900"/>
            </a:lvl8pPr>
            <a:lvl9pPr marL="3656847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37" name="Title 1"/>
          <p:cNvSpPr>
            <a:spLocks noGrp="1"/>
          </p:cNvSpPr>
          <p:nvPr>
            <p:ph type="title" hasCustomPrompt="1"/>
          </p:nvPr>
        </p:nvSpPr>
        <p:spPr>
          <a:xfrm>
            <a:off x="517093" y="496811"/>
            <a:ext cx="11157819" cy="599016"/>
          </a:xfrm>
          <a:prstGeom prst="rect">
            <a:avLst/>
          </a:prstGeom>
        </p:spPr>
        <p:txBody>
          <a:bodyPr lIns="0" tIns="91426" rIns="0" bIns="91426" anchor="ctr"/>
          <a:lstStyle>
            <a:lvl1pPr algn="l">
              <a:defRPr sz="32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371128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68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5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36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19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0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8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7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FA7EB-2300-44C3-A7FB-8DEE46E6C69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2/11/2025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A7D-E7FB-495E-82B3-E94CD1D3B817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5365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D9404-5732-46EA-8BF6-E016F79E81D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2/11/2025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A7D-E7FB-495E-82B3-E94CD1D3B817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3425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r">
              <a:defRPr sz="5300" b="1" cap="all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7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8327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6802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51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360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193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026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5869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6709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97D27-BF3C-4E3D-9B71-E2BA0B72085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2/11/2025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A7D-E7FB-495E-82B3-E94CD1D3B817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6424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75EF3-A0CC-43B9-B0FC-6D145787ADC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2/11/2025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A7D-E7FB-495E-82B3-E94CD1D3B817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0177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327" indent="0">
              <a:buNone/>
              <a:defRPr sz="2700" b="1"/>
            </a:lvl2pPr>
            <a:lvl3pPr marL="1216802" indent="0">
              <a:buNone/>
              <a:defRPr sz="2400" b="1"/>
            </a:lvl3pPr>
            <a:lvl4pPr marL="1825180" indent="0">
              <a:buNone/>
              <a:defRPr sz="2100" b="1"/>
            </a:lvl4pPr>
            <a:lvl5pPr marL="2433606" indent="0">
              <a:buNone/>
              <a:defRPr sz="2100" b="1"/>
            </a:lvl5pPr>
            <a:lvl6pPr marL="3041935" indent="0">
              <a:buNone/>
              <a:defRPr sz="2100" b="1"/>
            </a:lvl6pPr>
            <a:lvl7pPr marL="3650263" indent="0">
              <a:buNone/>
              <a:defRPr sz="2100" b="1"/>
            </a:lvl7pPr>
            <a:lvl8pPr marL="4258696" indent="0">
              <a:buNone/>
              <a:defRPr sz="2100" b="1"/>
            </a:lvl8pPr>
            <a:lvl9pPr marL="4867098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327" indent="0">
              <a:buNone/>
              <a:defRPr sz="2700" b="1"/>
            </a:lvl2pPr>
            <a:lvl3pPr marL="1216802" indent="0">
              <a:buNone/>
              <a:defRPr sz="2400" b="1"/>
            </a:lvl3pPr>
            <a:lvl4pPr marL="1825180" indent="0">
              <a:buNone/>
              <a:defRPr sz="2100" b="1"/>
            </a:lvl4pPr>
            <a:lvl5pPr marL="2433606" indent="0">
              <a:buNone/>
              <a:defRPr sz="2100" b="1"/>
            </a:lvl5pPr>
            <a:lvl6pPr marL="3041935" indent="0">
              <a:buNone/>
              <a:defRPr sz="2100" b="1"/>
            </a:lvl6pPr>
            <a:lvl7pPr marL="3650263" indent="0">
              <a:buNone/>
              <a:defRPr sz="2100" b="1"/>
            </a:lvl7pPr>
            <a:lvl8pPr marL="4258696" indent="0">
              <a:buNone/>
              <a:defRPr sz="2100" b="1"/>
            </a:lvl8pPr>
            <a:lvl9pPr marL="4867098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14643-2927-479B-AE91-9CDAC5694F3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2/11/2025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A7D-E7FB-495E-82B3-E94CD1D3B817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205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4D14B-DEB8-4C7D-AFE6-4B3CAF465E86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345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E3106-2D4F-45E5-A34B-23505B34388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2/11/2025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A7D-E7FB-495E-82B3-E94CD1D3B817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6280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12151-C07B-4020-BE88-8111CF25597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2/11/2025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A7D-E7FB-495E-82B3-E94CD1D3B817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0512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r">
              <a:defRPr sz="27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70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8327" indent="0">
              <a:buNone/>
              <a:defRPr sz="1600"/>
            </a:lvl2pPr>
            <a:lvl3pPr marL="1216802" indent="0">
              <a:buNone/>
              <a:defRPr sz="1300"/>
            </a:lvl3pPr>
            <a:lvl4pPr marL="1825180" indent="0">
              <a:buNone/>
              <a:defRPr sz="1200"/>
            </a:lvl4pPr>
            <a:lvl5pPr marL="2433606" indent="0">
              <a:buNone/>
              <a:defRPr sz="1200"/>
            </a:lvl5pPr>
            <a:lvl6pPr marL="3041935" indent="0">
              <a:buNone/>
              <a:defRPr sz="1200"/>
            </a:lvl6pPr>
            <a:lvl7pPr marL="3650263" indent="0">
              <a:buNone/>
              <a:defRPr sz="1200"/>
            </a:lvl7pPr>
            <a:lvl8pPr marL="4258696" indent="0">
              <a:buNone/>
              <a:defRPr sz="1200"/>
            </a:lvl8pPr>
            <a:lvl9pPr marL="486709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7486-D2FE-4681-B372-301EAB8194F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2/11/2025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A7D-E7FB-495E-82B3-E94CD1D3B817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2927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r">
              <a:defRPr sz="27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8327" indent="0">
              <a:buNone/>
              <a:defRPr sz="3700"/>
            </a:lvl2pPr>
            <a:lvl3pPr marL="1216802" indent="0">
              <a:buNone/>
              <a:defRPr sz="3200"/>
            </a:lvl3pPr>
            <a:lvl4pPr marL="1825180" indent="0">
              <a:buNone/>
              <a:defRPr sz="2700"/>
            </a:lvl4pPr>
            <a:lvl5pPr marL="2433606" indent="0">
              <a:buNone/>
              <a:defRPr sz="2700"/>
            </a:lvl5pPr>
            <a:lvl6pPr marL="3041935" indent="0">
              <a:buNone/>
              <a:defRPr sz="2700"/>
            </a:lvl6pPr>
            <a:lvl7pPr marL="3650263" indent="0">
              <a:buNone/>
              <a:defRPr sz="2700"/>
            </a:lvl7pPr>
            <a:lvl8pPr marL="4258696" indent="0">
              <a:buNone/>
              <a:defRPr sz="2700"/>
            </a:lvl8pPr>
            <a:lvl9pPr marL="4867098" indent="0">
              <a:buNone/>
              <a:defRPr sz="27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437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8327" indent="0">
              <a:buNone/>
              <a:defRPr sz="1600"/>
            </a:lvl2pPr>
            <a:lvl3pPr marL="1216802" indent="0">
              <a:buNone/>
              <a:defRPr sz="1300"/>
            </a:lvl3pPr>
            <a:lvl4pPr marL="1825180" indent="0">
              <a:buNone/>
              <a:defRPr sz="1200"/>
            </a:lvl4pPr>
            <a:lvl5pPr marL="2433606" indent="0">
              <a:buNone/>
              <a:defRPr sz="1200"/>
            </a:lvl5pPr>
            <a:lvl6pPr marL="3041935" indent="0">
              <a:buNone/>
              <a:defRPr sz="1200"/>
            </a:lvl6pPr>
            <a:lvl7pPr marL="3650263" indent="0">
              <a:buNone/>
              <a:defRPr sz="1200"/>
            </a:lvl7pPr>
            <a:lvl8pPr marL="4258696" indent="0">
              <a:buNone/>
              <a:defRPr sz="1200"/>
            </a:lvl8pPr>
            <a:lvl9pPr marL="486709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08982-EF35-4A49-9164-59F8F9E9422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2/11/2025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A7D-E7FB-495E-82B3-E94CD1D3B817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4166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1678C-C532-4AD1-AFB4-CD5475C2210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2/11/2025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A7D-E7FB-495E-82B3-E94CD1D3B817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7088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99064-14A2-4DCC-B531-23148497BA7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2/11/2025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A7D-E7FB-495E-82B3-E94CD1D3B817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4342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9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900">
                <a:solidFill>
                  <a:schemeClr val="tx2"/>
                </a:solidFill>
              </a:defRPr>
            </a:lvl1pPr>
            <a:lvl2pPr marL="609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2E649-EF27-4CCD-8EF5-DE6445877187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13" y="3132294"/>
            <a:ext cx="9567135" cy="1793167"/>
          </a:xfrm>
          <a:effectLst/>
        </p:spPr>
        <p:txBody>
          <a:bodyPr>
            <a:noAutofit/>
          </a:bodyPr>
          <a:lstStyle>
            <a:lvl1pPr marL="853376" indent="-609555" algn="l"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0445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C7A00-56B6-4E76-9782-82013A6AFC0C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1920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9" y="2172649"/>
            <a:ext cx="7955555" cy="2423347"/>
          </a:xfrm>
          <a:effectLst/>
        </p:spPr>
        <p:txBody>
          <a:bodyPr anchor="b"/>
          <a:lstStyle>
            <a:lvl1pPr algn="r">
              <a:defRPr sz="61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5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700">
                <a:solidFill>
                  <a:schemeClr val="tx2"/>
                </a:solidFill>
              </a:defRPr>
            </a:lvl1pPr>
            <a:lvl2pPr marL="60955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1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66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21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77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32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8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43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44083-B7A7-40A6-8860-65187B526A8D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4740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47124-4D2D-4A7F-A735-1DA5183B408F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2108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9" y="2172657"/>
            <a:ext cx="7955555" cy="2423347"/>
          </a:xfrm>
          <a:effectLst/>
        </p:spPr>
        <p:txBody>
          <a:bodyPr anchor="b"/>
          <a:lstStyle>
            <a:lvl1pPr algn="r">
              <a:defRPr sz="61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5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700">
                <a:solidFill>
                  <a:schemeClr val="tx2"/>
                </a:solidFill>
              </a:defRPr>
            </a:lvl1pPr>
            <a:lvl2pPr marL="60955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1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66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21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77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32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8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43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AB8DD-15EC-4577-8F05-AE625C38C1F9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7004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1"/>
            <a:ext cx="4462272" cy="639763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32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609555" indent="0">
              <a:buNone/>
              <a:defRPr sz="2700" b="1"/>
            </a:lvl2pPr>
            <a:lvl3pPr marL="1219110" indent="0">
              <a:buNone/>
              <a:defRPr sz="2400" b="1"/>
            </a:lvl3pPr>
            <a:lvl4pPr marL="1828664" indent="0">
              <a:buNone/>
              <a:defRPr sz="2100" b="1"/>
            </a:lvl4pPr>
            <a:lvl5pPr marL="2438218" indent="0">
              <a:buNone/>
              <a:defRPr sz="2100" b="1"/>
            </a:lvl5pPr>
            <a:lvl6pPr marL="3047772" indent="0">
              <a:buNone/>
              <a:defRPr sz="2100" b="1"/>
            </a:lvl6pPr>
            <a:lvl7pPr marL="3657327" indent="0">
              <a:buNone/>
              <a:defRPr sz="2100" b="1"/>
            </a:lvl7pPr>
            <a:lvl8pPr marL="4266880" indent="0">
              <a:buNone/>
              <a:defRPr sz="2100" b="1"/>
            </a:lvl8pPr>
            <a:lvl9pPr marL="4876435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1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1"/>
            <a:ext cx="4462272" cy="639763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32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609555" indent="0">
              <a:buNone/>
              <a:defRPr sz="2700" b="1"/>
            </a:lvl2pPr>
            <a:lvl3pPr marL="1219110" indent="0">
              <a:buNone/>
              <a:defRPr sz="2400" b="1"/>
            </a:lvl3pPr>
            <a:lvl4pPr marL="1828664" indent="0">
              <a:buNone/>
              <a:defRPr sz="2100" b="1"/>
            </a:lvl4pPr>
            <a:lvl5pPr marL="2438218" indent="0">
              <a:buNone/>
              <a:defRPr sz="2100" b="1"/>
            </a:lvl5pPr>
            <a:lvl6pPr marL="3047772" indent="0">
              <a:buNone/>
              <a:defRPr sz="2100" b="1"/>
            </a:lvl6pPr>
            <a:lvl7pPr marL="3657327" indent="0">
              <a:buNone/>
              <a:defRPr sz="2100" b="1"/>
            </a:lvl7pPr>
            <a:lvl8pPr marL="4266880" indent="0">
              <a:buNone/>
              <a:defRPr sz="2100" b="1"/>
            </a:lvl8pPr>
            <a:lvl9pPr marL="4876435" indent="0">
              <a:buNone/>
              <a:defRPr sz="2100" b="1"/>
            </a:lvl9pPr>
          </a:lstStyle>
          <a:p>
            <a:pPr marL="0" lvl="0" indent="0" algn="ctr" defTabSz="1219110" rtl="0" eaLnBrk="1" latinLnBrk="0" hangingPunct="1">
              <a:spcBef>
                <a:spcPct val="20000"/>
              </a:spcBef>
              <a:spcAft>
                <a:spcPts val="4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1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E8274-2CE5-45D0-B7A9-F7D61EF8F76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7937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4D718-52D4-4439-8231-D7A0FB746943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082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B1E88-7C1C-4F93-A663-270F73D9328A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1499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8" y="2209800"/>
            <a:ext cx="4848113" cy="1258493"/>
          </a:xfrm>
          <a:effectLst/>
        </p:spPr>
        <p:txBody>
          <a:bodyPr anchor="b">
            <a:noAutofit/>
          </a:bodyPr>
          <a:lstStyle>
            <a:lvl1pPr marL="304776" indent="-304776" algn="l">
              <a:defRPr sz="37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92" y="731521"/>
            <a:ext cx="5356113" cy="4894731"/>
          </a:xfrm>
        </p:spPr>
        <p:txBody>
          <a:bodyPr anchor="ctr"/>
          <a:lstStyle>
            <a:lvl1pPr>
              <a:defRPr sz="29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19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6" y="3497805"/>
            <a:ext cx="4518213" cy="2139519"/>
          </a:xfrm>
        </p:spPr>
        <p:txBody>
          <a:bodyPr/>
          <a:lstStyle>
            <a:lvl1pPr marL="0" indent="0">
              <a:buNone/>
              <a:defRPr sz="1900"/>
            </a:lvl1pPr>
            <a:lvl2pPr marL="609555" indent="0">
              <a:buNone/>
              <a:defRPr sz="1600"/>
            </a:lvl2pPr>
            <a:lvl3pPr marL="1219110" indent="0">
              <a:buNone/>
              <a:defRPr sz="1300"/>
            </a:lvl3pPr>
            <a:lvl4pPr marL="1828664" indent="0">
              <a:buNone/>
              <a:defRPr sz="1200"/>
            </a:lvl4pPr>
            <a:lvl5pPr marL="2438218" indent="0">
              <a:buNone/>
              <a:defRPr sz="1200"/>
            </a:lvl5pPr>
            <a:lvl6pPr marL="3047772" indent="0">
              <a:buNone/>
              <a:defRPr sz="1200"/>
            </a:lvl6pPr>
            <a:lvl7pPr marL="3657327" indent="0">
              <a:buNone/>
              <a:defRPr sz="1200"/>
            </a:lvl7pPr>
            <a:lvl8pPr marL="4266880" indent="0">
              <a:buNone/>
              <a:defRPr sz="1200"/>
            </a:lvl8pPr>
            <a:lvl9pPr marL="4876435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0415A-EC14-48F7-9DBE-B094C0FF51E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9015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3"/>
            <a:ext cx="5486400" cy="3127807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700"/>
            </a:lvl1pPr>
            <a:lvl2pPr marL="609555" indent="0">
              <a:buNone/>
              <a:defRPr sz="3700"/>
            </a:lvl2pPr>
            <a:lvl3pPr marL="1219110" indent="0">
              <a:buNone/>
              <a:defRPr sz="3200"/>
            </a:lvl3pPr>
            <a:lvl4pPr marL="1828664" indent="0">
              <a:buNone/>
              <a:defRPr sz="2700"/>
            </a:lvl4pPr>
            <a:lvl5pPr marL="2438218" indent="0">
              <a:buNone/>
              <a:defRPr sz="2700"/>
            </a:lvl5pPr>
            <a:lvl6pPr marL="3047772" indent="0">
              <a:buNone/>
              <a:defRPr sz="2700"/>
            </a:lvl6pPr>
            <a:lvl7pPr marL="3657327" indent="0">
              <a:buNone/>
              <a:defRPr sz="2700"/>
            </a:lvl7pPr>
            <a:lvl8pPr marL="4266880" indent="0">
              <a:buNone/>
              <a:defRPr sz="2700"/>
            </a:lvl8pPr>
            <a:lvl9pPr marL="4876435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7"/>
            <a:ext cx="4925485" cy="2163020"/>
          </a:xfrm>
        </p:spPr>
        <p:txBody>
          <a:bodyPr anchor="b"/>
          <a:lstStyle>
            <a:lvl1pPr marL="243823" indent="-243823">
              <a:buFont typeface="Georgia" pitchFamily="18" charset="0"/>
              <a:buChar char="*"/>
              <a:defRPr sz="2100"/>
            </a:lvl1pPr>
            <a:lvl2pPr marL="609555" indent="0">
              <a:buNone/>
              <a:defRPr sz="1600"/>
            </a:lvl2pPr>
            <a:lvl3pPr marL="1219110" indent="0">
              <a:buNone/>
              <a:defRPr sz="1300"/>
            </a:lvl3pPr>
            <a:lvl4pPr marL="1828664" indent="0">
              <a:buNone/>
              <a:defRPr sz="1200"/>
            </a:lvl4pPr>
            <a:lvl5pPr marL="2438218" indent="0">
              <a:buNone/>
              <a:defRPr sz="1200"/>
            </a:lvl5pPr>
            <a:lvl6pPr marL="3047772" indent="0">
              <a:buNone/>
              <a:defRPr sz="1200"/>
            </a:lvl6pPr>
            <a:lvl7pPr marL="3657327" indent="0">
              <a:buNone/>
              <a:defRPr sz="1200"/>
            </a:lvl7pPr>
            <a:lvl8pPr marL="4266880" indent="0">
              <a:buNone/>
              <a:defRPr sz="1200"/>
            </a:lvl8pPr>
            <a:lvl9pPr marL="4876435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89405-F0E1-4E91-B187-FE039A0C0B61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61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4976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506A-7D44-4B0F-A7AD-F84EFF0FFDE7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1465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7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6" y="731524"/>
            <a:ext cx="6439049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F9514-5D58-4AA6-8DD0-1AFEEE2D9ED8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5820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9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900">
                <a:solidFill>
                  <a:schemeClr val="tx2"/>
                </a:solidFill>
              </a:defRPr>
            </a:lvl1pPr>
            <a:lvl2pPr marL="609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43315-256B-48BE-BC14-3A355E762D23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13" y="3132294"/>
            <a:ext cx="9567135" cy="1793167"/>
          </a:xfrm>
          <a:effectLst/>
        </p:spPr>
        <p:txBody>
          <a:bodyPr>
            <a:noAutofit/>
          </a:bodyPr>
          <a:lstStyle>
            <a:lvl1pPr marL="853376" indent="-609555" algn="l"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2481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15965-C7E4-4A83-AC16-21A861BC01C1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33307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9" y="2172649"/>
            <a:ext cx="7955555" cy="2423347"/>
          </a:xfrm>
          <a:effectLst/>
        </p:spPr>
        <p:txBody>
          <a:bodyPr anchor="b"/>
          <a:lstStyle>
            <a:lvl1pPr algn="r">
              <a:defRPr sz="61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5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700">
                <a:solidFill>
                  <a:schemeClr val="tx2"/>
                </a:solidFill>
              </a:defRPr>
            </a:lvl1pPr>
            <a:lvl2pPr marL="60955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1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66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21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77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32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8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43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A3FE9-5242-4CAC-950E-1D35987E271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416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54AFE-D21D-4DAB-A32C-FC6090029DB7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812381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B241B-AD96-4A12-AE5E-2D34E367D8E4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57668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1"/>
            <a:ext cx="4462272" cy="639763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32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609555" indent="0">
              <a:buNone/>
              <a:defRPr sz="2700" b="1"/>
            </a:lvl2pPr>
            <a:lvl3pPr marL="1219110" indent="0">
              <a:buNone/>
              <a:defRPr sz="2400" b="1"/>
            </a:lvl3pPr>
            <a:lvl4pPr marL="1828664" indent="0">
              <a:buNone/>
              <a:defRPr sz="2100" b="1"/>
            </a:lvl4pPr>
            <a:lvl5pPr marL="2438218" indent="0">
              <a:buNone/>
              <a:defRPr sz="2100" b="1"/>
            </a:lvl5pPr>
            <a:lvl6pPr marL="3047772" indent="0">
              <a:buNone/>
              <a:defRPr sz="2100" b="1"/>
            </a:lvl6pPr>
            <a:lvl7pPr marL="3657327" indent="0">
              <a:buNone/>
              <a:defRPr sz="2100" b="1"/>
            </a:lvl7pPr>
            <a:lvl8pPr marL="4266880" indent="0">
              <a:buNone/>
              <a:defRPr sz="2100" b="1"/>
            </a:lvl8pPr>
            <a:lvl9pPr marL="4876435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1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1"/>
            <a:ext cx="4462272" cy="639763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32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609555" indent="0">
              <a:buNone/>
              <a:defRPr sz="2700" b="1"/>
            </a:lvl2pPr>
            <a:lvl3pPr marL="1219110" indent="0">
              <a:buNone/>
              <a:defRPr sz="2400" b="1"/>
            </a:lvl3pPr>
            <a:lvl4pPr marL="1828664" indent="0">
              <a:buNone/>
              <a:defRPr sz="2100" b="1"/>
            </a:lvl4pPr>
            <a:lvl5pPr marL="2438218" indent="0">
              <a:buNone/>
              <a:defRPr sz="2100" b="1"/>
            </a:lvl5pPr>
            <a:lvl6pPr marL="3047772" indent="0">
              <a:buNone/>
              <a:defRPr sz="2100" b="1"/>
            </a:lvl6pPr>
            <a:lvl7pPr marL="3657327" indent="0">
              <a:buNone/>
              <a:defRPr sz="2100" b="1"/>
            </a:lvl7pPr>
            <a:lvl8pPr marL="4266880" indent="0">
              <a:buNone/>
              <a:defRPr sz="2100" b="1"/>
            </a:lvl8pPr>
            <a:lvl9pPr marL="4876435" indent="0">
              <a:buNone/>
              <a:defRPr sz="2100" b="1"/>
            </a:lvl9pPr>
          </a:lstStyle>
          <a:p>
            <a:pPr marL="0" lvl="0" indent="0" algn="ctr" defTabSz="1219110" rtl="0" eaLnBrk="1" latinLnBrk="0" hangingPunct="1">
              <a:spcBef>
                <a:spcPct val="20000"/>
              </a:spcBef>
              <a:spcAft>
                <a:spcPts val="4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1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A677-20A8-4DF4-9CBF-2E72F3CBE64D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091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CFFEB-F182-4F30-80A1-6791409594AA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8525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7058-8340-4F3B-ACB4-19A1623E02C1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85139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8" y="2209800"/>
            <a:ext cx="4848113" cy="1258493"/>
          </a:xfrm>
          <a:effectLst/>
        </p:spPr>
        <p:txBody>
          <a:bodyPr anchor="b">
            <a:noAutofit/>
          </a:bodyPr>
          <a:lstStyle>
            <a:lvl1pPr marL="304776" indent="-304776" algn="l">
              <a:defRPr sz="37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92" y="731521"/>
            <a:ext cx="5356113" cy="4894731"/>
          </a:xfrm>
        </p:spPr>
        <p:txBody>
          <a:bodyPr anchor="ctr"/>
          <a:lstStyle>
            <a:lvl1pPr>
              <a:defRPr sz="29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19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6" y="3497805"/>
            <a:ext cx="4518213" cy="2139519"/>
          </a:xfrm>
        </p:spPr>
        <p:txBody>
          <a:bodyPr/>
          <a:lstStyle>
            <a:lvl1pPr marL="0" indent="0">
              <a:buNone/>
              <a:defRPr sz="1900"/>
            </a:lvl1pPr>
            <a:lvl2pPr marL="609555" indent="0">
              <a:buNone/>
              <a:defRPr sz="1600"/>
            </a:lvl2pPr>
            <a:lvl3pPr marL="1219110" indent="0">
              <a:buNone/>
              <a:defRPr sz="1300"/>
            </a:lvl3pPr>
            <a:lvl4pPr marL="1828664" indent="0">
              <a:buNone/>
              <a:defRPr sz="1200"/>
            </a:lvl4pPr>
            <a:lvl5pPr marL="2438218" indent="0">
              <a:buNone/>
              <a:defRPr sz="1200"/>
            </a:lvl5pPr>
            <a:lvl6pPr marL="3047772" indent="0">
              <a:buNone/>
              <a:defRPr sz="1200"/>
            </a:lvl6pPr>
            <a:lvl7pPr marL="3657327" indent="0">
              <a:buNone/>
              <a:defRPr sz="1200"/>
            </a:lvl7pPr>
            <a:lvl8pPr marL="4266880" indent="0">
              <a:buNone/>
              <a:defRPr sz="1200"/>
            </a:lvl8pPr>
            <a:lvl9pPr marL="4876435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4C673-DEB6-4E9A-85A0-75413D2F171A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43252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3"/>
            <a:ext cx="5486400" cy="3127807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700"/>
            </a:lvl1pPr>
            <a:lvl2pPr marL="609555" indent="0">
              <a:buNone/>
              <a:defRPr sz="3700"/>
            </a:lvl2pPr>
            <a:lvl3pPr marL="1219110" indent="0">
              <a:buNone/>
              <a:defRPr sz="3200"/>
            </a:lvl3pPr>
            <a:lvl4pPr marL="1828664" indent="0">
              <a:buNone/>
              <a:defRPr sz="2700"/>
            </a:lvl4pPr>
            <a:lvl5pPr marL="2438218" indent="0">
              <a:buNone/>
              <a:defRPr sz="2700"/>
            </a:lvl5pPr>
            <a:lvl6pPr marL="3047772" indent="0">
              <a:buNone/>
              <a:defRPr sz="2700"/>
            </a:lvl6pPr>
            <a:lvl7pPr marL="3657327" indent="0">
              <a:buNone/>
              <a:defRPr sz="2700"/>
            </a:lvl7pPr>
            <a:lvl8pPr marL="4266880" indent="0">
              <a:buNone/>
              <a:defRPr sz="2700"/>
            </a:lvl8pPr>
            <a:lvl9pPr marL="4876435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7"/>
            <a:ext cx="4925485" cy="2163020"/>
          </a:xfrm>
        </p:spPr>
        <p:txBody>
          <a:bodyPr anchor="b"/>
          <a:lstStyle>
            <a:lvl1pPr marL="243823" indent="-243823">
              <a:buFont typeface="Georgia" pitchFamily="18" charset="0"/>
              <a:buChar char="*"/>
              <a:defRPr sz="2100"/>
            </a:lvl1pPr>
            <a:lvl2pPr marL="609555" indent="0">
              <a:buNone/>
              <a:defRPr sz="1600"/>
            </a:lvl2pPr>
            <a:lvl3pPr marL="1219110" indent="0">
              <a:buNone/>
              <a:defRPr sz="1300"/>
            </a:lvl3pPr>
            <a:lvl4pPr marL="1828664" indent="0">
              <a:buNone/>
              <a:defRPr sz="1200"/>
            </a:lvl4pPr>
            <a:lvl5pPr marL="2438218" indent="0">
              <a:buNone/>
              <a:defRPr sz="1200"/>
            </a:lvl5pPr>
            <a:lvl6pPr marL="3047772" indent="0">
              <a:buNone/>
              <a:defRPr sz="1200"/>
            </a:lvl6pPr>
            <a:lvl7pPr marL="3657327" indent="0">
              <a:buNone/>
              <a:defRPr sz="1200"/>
            </a:lvl7pPr>
            <a:lvl8pPr marL="4266880" indent="0">
              <a:buNone/>
              <a:defRPr sz="1200"/>
            </a:lvl8pPr>
            <a:lvl9pPr marL="4876435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4808-1ECE-4D42-9769-E593C39D0371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61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2399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12D9E-BD17-4C5D-9843-48E866CBE66B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373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7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6" y="731524"/>
            <a:ext cx="6439049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77E8-B67B-4FCF-8587-570237E25DC0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45169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57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900">
                <a:solidFill>
                  <a:schemeClr val="tx2"/>
                </a:solidFill>
              </a:defRPr>
            </a:lvl1pPr>
            <a:lvl2pPr marL="609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4FE22-150C-4A6F-850F-903D5FE15F00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18" y="3132300"/>
            <a:ext cx="9567135" cy="1793167"/>
          </a:xfrm>
          <a:effectLst/>
        </p:spPr>
        <p:txBody>
          <a:bodyPr>
            <a:noAutofit/>
          </a:bodyPr>
          <a:lstStyle>
            <a:lvl1pPr marL="853376" indent="-609555" algn="l"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63198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B40F5-D0F6-4846-9D7B-C055FD7532F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011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9"/>
            <a:ext cx="4462272" cy="639763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32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609555" indent="0">
              <a:buNone/>
              <a:defRPr sz="2700" b="1"/>
            </a:lvl2pPr>
            <a:lvl3pPr marL="1219110" indent="0">
              <a:buNone/>
              <a:defRPr sz="2400" b="1"/>
            </a:lvl3pPr>
            <a:lvl4pPr marL="1828664" indent="0">
              <a:buNone/>
              <a:defRPr sz="2100" b="1"/>
            </a:lvl4pPr>
            <a:lvl5pPr marL="2438218" indent="0">
              <a:buNone/>
              <a:defRPr sz="2100" b="1"/>
            </a:lvl5pPr>
            <a:lvl6pPr marL="3047772" indent="0">
              <a:buNone/>
              <a:defRPr sz="2100" b="1"/>
            </a:lvl6pPr>
            <a:lvl7pPr marL="3657327" indent="0">
              <a:buNone/>
              <a:defRPr sz="2100" b="1"/>
            </a:lvl7pPr>
            <a:lvl8pPr marL="4266880" indent="0">
              <a:buNone/>
              <a:defRPr sz="2100" b="1"/>
            </a:lvl8pPr>
            <a:lvl9pPr marL="4876435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1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9"/>
            <a:ext cx="4462272" cy="639763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32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609555" indent="0">
              <a:buNone/>
              <a:defRPr sz="2700" b="1"/>
            </a:lvl2pPr>
            <a:lvl3pPr marL="1219110" indent="0">
              <a:buNone/>
              <a:defRPr sz="2400" b="1"/>
            </a:lvl3pPr>
            <a:lvl4pPr marL="1828664" indent="0">
              <a:buNone/>
              <a:defRPr sz="2100" b="1"/>
            </a:lvl4pPr>
            <a:lvl5pPr marL="2438218" indent="0">
              <a:buNone/>
              <a:defRPr sz="2100" b="1"/>
            </a:lvl5pPr>
            <a:lvl6pPr marL="3047772" indent="0">
              <a:buNone/>
              <a:defRPr sz="2100" b="1"/>
            </a:lvl6pPr>
            <a:lvl7pPr marL="3657327" indent="0">
              <a:buNone/>
              <a:defRPr sz="2100" b="1"/>
            </a:lvl7pPr>
            <a:lvl8pPr marL="4266880" indent="0">
              <a:buNone/>
              <a:defRPr sz="2100" b="1"/>
            </a:lvl8pPr>
            <a:lvl9pPr marL="4876435" indent="0">
              <a:buNone/>
              <a:defRPr sz="2100" b="1"/>
            </a:lvl9pPr>
          </a:lstStyle>
          <a:p>
            <a:pPr marL="0" lvl="0" indent="0" algn="ctr" defTabSz="1219110" rtl="0" eaLnBrk="1" latinLnBrk="0" hangingPunct="1">
              <a:spcBef>
                <a:spcPct val="20000"/>
              </a:spcBef>
              <a:spcAft>
                <a:spcPts val="4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1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8727D-A962-4424-83D5-3D9EBE3E3817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6914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9" y="2172657"/>
            <a:ext cx="7955555" cy="2423347"/>
          </a:xfrm>
          <a:effectLst/>
        </p:spPr>
        <p:txBody>
          <a:bodyPr anchor="b"/>
          <a:lstStyle>
            <a:lvl1pPr algn="r">
              <a:defRPr sz="61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5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700">
                <a:solidFill>
                  <a:schemeClr val="tx2"/>
                </a:solidFill>
              </a:defRPr>
            </a:lvl1pPr>
            <a:lvl2pPr marL="60955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1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66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21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77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32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8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43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2992A-E087-4688-9403-BECE64FAA8C2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78543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11E2-B1FE-4E94-AA23-E5397C1049B8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739686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9"/>
            <a:ext cx="4462272" cy="639763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32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609555" indent="0">
              <a:buNone/>
              <a:defRPr sz="2700" b="1"/>
            </a:lvl2pPr>
            <a:lvl3pPr marL="1219110" indent="0">
              <a:buNone/>
              <a:defRPr sz="2400" b="1"/>
            </a:lvl3pPr>
            <a:lvl4pPr marL="1828664" indent="0">
              <a:buNone/>
              <a:defRPr sz="2100" b="1"/>
            </a:lvl4pPr>
            <a:lvl5pPr marL="2438218" indent="0">
              <a:buNone/>
              <a:defRPr sz="2100" b="1"/>
            </a:lvl5pPr>
            <a:lvl6pPr marL="3047772" indent="0">
              <a:buNone/>
              <a:defRPr sz="2100" b="1"/>
            </a:lvl6pPr>
            <a:lvl7pPr marL="3657327" indent="0">
              <a:buNone/>
              <a:defRPr sz="2100" b="1"/>
            </a:lvl7pPr>
            <a:lvl8pPr marL="4266880" indent="0">
              <a:buNone/>
              <a:defRPr sz="2100" b="1"/>
            </a:lvl8pPr>
            <a:lvl9pPr marL="4876435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1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9"/>
            <a:ext cx="4462272" cy="639763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32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609555" indent="0">
              <a:buNone/>
              <a:defRPr sz="2700" b="1"/>
            </a:lvl2pPr>
            <a:lvl3pPr marL="1219110" indent="0">
              <a:buNone/>
              <a:defRPr sz="2400" b="1"/>
            </a:lvl3pPr>
            <a:lvl4pPr marL="1828664" indent="0">
              <a:buNone/>
              <a:defRPr sz="2100" b="1"/>
            </a:lvl4pPr>
            <a:lvl5pPr marL="2438218" indent="0">
              <a:buNone/>
              <a:defRPr sz="2100" b="1"/>
            </a:lvl5pPr>
            <a:lvl6pPr marL="3047772" indent="0">
              <a:buNone/>
              <a:defRPr sz="2100" b="1"/>
            </a:lvl6pPr>
            <a:lvl7pPr marL="3657327" indent="0">
              <a:buNone/>
              <a:defRPr sz="2100" b="1"/>
            </a:lvl7pPr>
            <a:lvl8pPr marL="4266880" indent="0">
              <a:buNone/>
              <a:defRPr sz="2100" b="1"/>
            </a:lvl8pPr>
            <a:lvl9pPr marL="4876435" indent="0">
              <a:buNone/>
              <a:defRPr sz="2100" b="1"/>
            </a:lvl9pPr>
          </a:lstStyle>
          <a:p>
            <a:pPr marL="0" lvl="0" indent="0" algn="ctr" defTabSz="1219110" rtl="0" eaLnBrk="1" latinLnBrk="0" hangingPunct="1">
              <a:spcBef>
                <a:spcPct val="20000"/>
              </a:spcBef>
              <a:spcAft>
                <a:spcPts val="4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1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B3AE8-CC3E-486C-8D68-7584AFECAF6F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0408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B69EF-2ED9-4432-B12E-058697930AC5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4457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54A9A-A7AF-46DF-96A5-28D33DD2BEC9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63447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804" y="2209808"/>
            <a:ext cx="4848113" cy="1258493"/>
          </a:xfrm>
          <a:effectLst/>
        </p:spPr>
        <p:txBody>
          <a:bodyPr anchor="b">
            <a:noAutofit/>
          </a:bodyPr>
          <a:lstStyle>
            <a:lvl1pPr marL="304776" indent="-304776" algn="l">
              <a:defRPr sz="37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97" y="731529"/>
            <a:ext cx="5356113" cy="4894731"/>
          </a:xfrm>
        </p:spPr>
        <p:txBody>
          <a:bodyPr anchor="ctr"/>
          <a:lstStyle>
            <a:lvl1pPr>
              <a:defRPr sz="29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19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6" y="3497813"/>
            <a:ext cx="4518213" cy="2139519"/>
          </a:xfrm>
        </p:spPr>
        <p:txBody>
          <a:bodyPr/>
          <a:lstStyle>
            <a:lvl1pPr marL="0" indent="0">
              <a:buNone/>
              <a:defRPr sz="1900"/>
            </a:lvl1pPr>
            <a:lvl2pPr marL="609555" indent="0">
              <a:buNone/>
              <a:defRPr sz="1600"/>
            </a:lvl2pPr>
            <a:lvl3pPr marL="1219110" indent="0">
              <a:buNone/>
              <a:defRPr sz="1300"/>
            </a:lvl3pPr>
            <a:lvl4pPr marL="1828664" indent="0">
              <a:buNone/>
              <a:defRPr sz="1200"/>
            </a:lvl4pPr>
            <a:lvl5pPr marL="2438218" indent="0">
              <a:buNone/>
              <a:defRPr sz="1200"/>
            </a:lvl5pPr>
            <a:lvl6pPr marL="3047772" indent="0">
              <a:buNone/>
              <a:defRPr sz="1200"/>
            </a:lvl6pPr>
            <a:lvl7pPr marL="3657327" indent="0">
              <a:buNone/>
              <a:defRPr sz="1200"/>
            </a:lvl7pPr>
            <a:lvl8pPr marL="4266880" indent="0">
              <a:buNone/>
              <a:defRPr sz="1200"/>
            </a:lvl8pPr>
            <a:lvl9pPr marL="4876435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02C04-CB65-4164-8051-37884EFF5CE1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85707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11"/>
            <a:ext cx="5486400" cy="3127807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700"/>
            </a:lvl1pPr>
            <a:lvl2pPr marL="609555" indent="0">
              <a:buNone/>
              <a:defRPr sz="3700"/>
            </a:lvl2pPr>
            <a:lvl3pPr marL="1219110" indent="0">
              <a:buNone/>
              <a:defRPr sz="3200"/>
            </a:lvl3pPr>
            <a:lvl4pPr marL="1828664" indent="0">
              <a:buNone/>
              <a:defRPr sz="2700"/>
            </a:lvl4pPr>
            <a:lvl5pPr marL="2438218" indent="0">
              <a:buNone/>
              <a:defRPr sz="2700"/>
            </a:lvl5pPr>
            <a:lvl6pPr marL="3047772" indent="0">
              <a:buNone/>
              <a:defRPr sz="2700"/>
            </a:lvl6pPr>
            <a:lvl7pPr marL="3657327" indent="0">
              <a:buNone/>
              <a:defRPr sz="2700"/>
            </a:lvl7pPr>
            <a:lvl8pPr marL="4266880" indent="0">
              <a:buNone/>
              <a:defRPr sz="2700"/>
            </a:lvl8pPr>
            <a:lvl9pPr marL="4876435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7"/>
            <a:ext cx="4925485" cy="2163020"/>
          </a:xfrm>
        </p:spPr>
        <p:txBody>
          <a:bodyPr anchor="b"/>
          <a:lstStyle>
            <a:lvl1pPr marL="243823" indent="-243823">
              <a:buFont typeface="Georgia" pitchFamily="18" charset="0"/>
              <a:buChar char="*"/>
              <a:defRPr sz="2100"/>
            </a:lvl1pPr>
            <a:lvl2pPr marL="609555" indent="0">
              <a:buNone/>
              <a:defRPr sz="1600"/>
            </a:lvl2pPr>
            <a:lvl3pPr marL="1219110" indent="0">
              <a:buNone/>
              <a:defRPr sz="1300"/>
            </a:lvl3pPr>
            <a:lvl4pPr marL="1828664" indent="0">
              <a:buNone/>
              <a:defRPr sz="1200"/>
            </a:lvl4pPr>
            <a:lvl5pPr marL="2438218" indent="0">
              <a:buNone/>
              <a:defRPr sz="1200"/>
            </a:lvl5pPr>
            <a:lvl6pPr marL="3047772" indent="0">
              <a:buNone/>
              <a:defRPr sz="1200"/>
            </a:lvl6pPr>
            <a:lvl7pPr marL="3657327" indent="0">
              <a:buNone/>
              <a:defRPr sz="1200"/>
            </a:lvl7pPr>
            <a:lvl8pPr marL="4266880" indent="0">
              <a:buNone/>
              <a:defRPr sz="1200"/>
            </a:lvl8pPr>
            <a:lvl9pPr marL="4876435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0C17-CE08-41FB-8EB9-B12C482679C0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61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36333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A3F00-7390-4808-BDE8-EC2FB4C7C788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2383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25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61" y="731532"/>
            <a:ext cx="6439049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B41F-A79F-4616-8448-080EF05DACAD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85625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722765" y="822997"/>
            <a:ext cx="9676947" cy="833439"/>
          </a:xfrm>
        </p:spPr>
        <p:txBody>
          <a:bodyPr>
            <a:normAutofit/>
          </a:bodyPr>
          <a:lstStyle>
            <a:lvl1pPr algn="r">
              <a:defRPr sz="3600" b="1">
                <a:solidFill>
                  <a:srgbClr val="006633"/>
                </a:solidFill>
                <a:cs typeface="B Nazanin" panose="00000400000000000000" pitchFamily="2" charset="-78"/>
              </a:defRPr>
            </a:lvl1pPr>
          </a:lstStyle>
          <a:p>
            <a:r>
              <a:rPr lang="fa-IR" dirty="0"/>
              <a:t>عنوان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2764" y="2398719"/>
            <a:ext cx="10399709" cy="823912"/>
          </a:xfrm>
        </p:spPr>
        <p:txBody>
          <a:bodyPr anchor="b">
            <a:normAutofit/>
          </a:bodyPr>
          <a:lstStyle>
            <a:lvl1pPr marL="0" indent="0" algn="r" rtl="1">
              <a:buNone/>
              <a:defRPr sz="2400" b="1">
                <a:cs typeface="B Nazanin" panose="00000400000000000000" pitchFamily="2" charset="-78"/>
              </a:defRPr>
            </a:lvl1pPr>
            <a:lvl2pPr marL="457131" indent="0">
              <a:buNone/>
              <a:defRPr sz="2000" b="1"/>
            </a:lvl2pPr>
            <a:lvl3pPr marL="914264" indent="0">
              <a:buNone/>
              <a:defRPr sz="1900" b="1"/>
            </a:lvl3pPr>
            <a:lvl4pPr marL="1371396" indent="0">
              <a:buNone/>
              <a:defRPr sz="1600" b="1"/>
            </a:lvl4pPr>
            <a:lvl5pPr marL="1828528" indent="0">
              <a:buNone/>
              <a:defRPr sz="1600" b="1"/>
            </a:lvl5pPr>
            <a:lvl6pPr marL="2285662" indent="0">
              <a:buNone/>
              <a:defRPr sz="1600" b="1"/>
            </a:lvl6pPr>
            <a:lvl7pPr marL="2742790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1" indent="0">
              <a:buNone/>
              <a:defRPr sz="1600" b="1"/>
            </a:lvl9pPr>
          </a:lstStyle>
          <a:p>
            <a:pPr lvl="0"/>
            <a:r>
              <a:rPr lang="fa-IR" dirty="0"/>
              <a:t>متن</a:t>
            </a:r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22764" y="3405209"/>
            <a:ext cx="10399709" cy="2938463"/>
          </a:xfrm>
        </p:spPr>
        <p:txBody>
          <a:bodyPr/>
          <a:lstStyle>
            <a:lvl1pPr marL="0" indent="0" algn="r" rtl="1">
              <a:buFontTx/>
              <a:buNone/>
              <a:defRPr sz="2400" b="0" baseline="0"/>
            </a:lvl1pPr>
            <a:lvl2pPr marL="457131" indent="0" algn="r" rtl="1">
              <a:buFontTx/>
              <a:buNone/>
              <a:defRPr/>
            </a:lvl2pPr>
            <a:lvl3pPr marL="914264" indent="0" algn="r" rtl="1">
              <a:buFontTx/>
              <a:buNone/>
              <a:defRPr/>
            </a:lvl3pPr>
            <a:lvl4pPr marL="1371396" indent="0" algn="r" rtl="1">
              <a:buFontTx/>
              <a:buNone/>
              <a:defRPr/>
            </a:lvl4pPr>
            <a:lvl5pPr marL="1828528" indent="0" algn="r" rtl="1">
              <a:buFontTx/>
              <a:buNone/>
              <a:defRPr/>
            </a:lvl5pPr>
          </a:lstStyle>
          <a:p>
            <a:pPr lvl="0"/>
            <a:r>
              <a:rPr lang="fa-IR" dirty="0"/>
              <a:t>متن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93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07BB1-26A5-4DE1-B62B-7B1BCB5AD760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93546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722765" y="822997"/>
            <a:ext cx="9676947" cy="833439"/>
          </a:xfrm>
        </p:spPr>
        <p:txBody>
          <a:bodyPr>
            <a:normAutofit/>
          </a:bodyPr>
          <a:lstStyle>
            <a:lvl1pPr algn="r">
              <a:defRPr sz="3600" b="1">
                <a:solidFill>
                  <a:srgbClr val="006633"/>
                </a:solidFill>
                <a:cs typeface="B Nazanin" panose="00000400000000000000" pitchFamily="2" charset="-78"/>
              </a:defRPr>
            </a:lvl1pPr>
          </a:lstStyle>
          <a:p>
            <a:r>
              <a:rPr lang="fa-IR" dirty="0"/>
              <a:t>عنوان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2764" y="2398719"/>
            <a:ext cx="10399709" cy="823912"/>
          </a:xfrm>
        </p:spPr>
        <p:txBody>
          <a:bodyPr anchor="b">
            <a:normAutofit/>
          </a:bodyPr>
          <a:lstStyle>
            <a:lvl1pPr marL="0" indent="0" algn="r" rtl="1">
              <a:buNone/>
              <a:defRPr sz="2400" b="1">
                <a:cs typeface="B Nazanin" panose="00000400000000000000" pitchFamily="2" charset="-78"/>
              </a:defRPr>
            </a:lvl1pPr>
            <a:lvl2pPr marL="457131" indent="0">
              <a:buNone/>
              <a:defRPr sz="2000" b="1"/>
            </a:lvl2pPr>
            <a:lvl3pPr marL="914264" indent="0">
              <a:buNone/>
              <a:defRPr sz="1900" b="1"/>
            </a:lvl3pPr>
            <a:lvl4pPr marL="1371396" indent="0">
              <a:buNone/>
              <a:defRPr sz="1600" b="1"/>
            </a:lvl4pPr>
            <a:lvl5pPr marL="1828528" indent="0">
              <a:buNone/>
              <a:defRPr sz="1600" b="1"/>
            </a:lvl5pPr>
            <a:lvl6pPr marL="2285662" indent="0">
              <a:buNone/>
              <a:defRPr sz="1600" b="1"/>
            </a:lvl6pPr>
            <a:lvl7pPr marL="2742790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1" indent="0">
              <a:buNone/>
              <a:defRPr sz="1600" b="1"/>
            </a:lvl9pPr>
          </a:lstStyle>
          <a:p>
            <a:pPr lvl="0"/>
            <a:r>
              <a:rPr lang="fa-IR" dirty="0"/>
              <a:t>متن</a:t>
            </a:r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22764" y="3405209"/>
            <a:ext cx="10399709" cy="2938463"/>
          </a:xfrm>
        </p:spPr>
        <p:txBody>
          <a:bodyPr/>
          <a:lstStyle>
            <a:lvl1pPr marL="0" indent="0" algn="r" rtl="1">
              <a:buFontTx/>
              <a:buNone/>
              <a:defRPr sz="2400" b="0" baseline="0"/>
            </a:lvl1pPr>
            <a:lvl2pPr marL="457131" indent="0" algn="r" rtl="1">
              <a:buFontTx/>
              <a:buNone/>
              <a:defRPr/>
            </a:lvl2pPr>
            <a:lvl3pPr marL="914264" indent="0" algn="r" rtl="1">
              <a:buFontTx/>
              <a:buNone/>
              <a:defRPr/>
            </a:lvl3pPr>
            <a:lvl4pPr marL="1371396" indent="0" algn="r" rtl="1">
              <a:buFontTx/>
              <a:buNone/>
              <a:defRPr/>
            </a:lvl4pPr>
            <a:lvl5pPr marL="1828528" indent="0" algn="r" rtl="1">
              <a:buFontTx/>
              <a:buNone/>
              <a:defRPr/>
            </a:lvl5pPr>
          </a:lstStyle>
          <a:p>
            <a:pPr lvl="0"/>
            <a:r>
              <a:rPr lang="fa-IR" dirty="0"/>
              <a:t>متن 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2774" y="640429"/>
            <a:ext cx="846265" cy="873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58672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X_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8467237" y="2249713"/>
            <a:ext cx="2426211" cy="1821600"/>
          </a:xfrm>
          <a:custGeom>
            <a:avLst/>
            <a:gdLst>
              <a:gd name="connsiteX0" fmla="*/ 909828 w 1819657"/>
              <a:gd name="connsiteY0" fmla="*/ 0 h 1819657"/>
              <a:gd name="connsiteX1" fmla="*/ 1819657 w 1819657"/>
              <a:gd name="connsiteY1" fmla="*/ 909828 h 1819657"/>
              <a:gd name="connsiteX2" fmla="*/ 909828 w 1819657"/>
              <a:gd name="connsiteY2" fmla="*/ 1819657 h 1819657"/>
              <a:gd name="connsiteX3" fmla="*/ 0 w 1819657"/>
              <a:gd name="connsiteY3" fmla="*/ 909828 h 1819657"/>
              <a:gd name="connsiteX4" fmla="*/ 909828 w 1819657"/>
              <a:gd name="connsiteY4" fmla="*/ 0 h 181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9657" h="1819657">
                <a:moveTo>
                  <a:pt x="909828" y="0"/>
                </a:moveTo>
                <a:cubicBezTo>
                  <a:pt x="1412313" y="0"/>
                  <a:pt x="1819657" y="407344"/>
                  <a:pt x="1819657" y="909828"/>
                </a:cubicBezTo>
                <a:cubicBezTo>
                  <a:pt x="1819657" y="1412313"/>
                  <a:pt x="1412313" y="1819657"/>
                  <a:pt x="909828" y="1819657"/>
                </a:cubicBezTo>
                <a:cubicBezTo>
                  <a:pt x="407344" y="1819657"/>
                  <a:pt x="0" y="1412313"/>
                  <a:pt x="0" y="909828"/>
                </a:cubicBezTo>
                <a:cubicBezTo>
                  <a:pt x="0" y="407344"/>
                  <a:pt x="407344" y="0"/>
                  <a:pt x="909828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solidFill>
              <a:schemeClr val="bg1"/>
            </a:solidFill>
          </a:ln>
        </p:spPr>
        <p:txBody>
          <a:bodyPr wrap="square" tIns="91428" bIns="457131" anchor="b">
            <a:noAutofit/>
          </a:bodyPr>
          <a:lstStyle>
            <a:lvl1pPr marL="0" indent="0" algn="ctr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4882509" y="2249713"/>
            <a:ext cx="2426211" cy="1821600"/>
          </a:xfrm>
          <a:custGeom>
            <a:avLst/>
            <a:gdLst>
              <a:gd name="connsiteX0" fmla="*/ 909828 w 1819657"/>
              <a:gd name="connsiteY0" fmla="*/ 0 h 1819657"/>
              <a:gd name="connsiteX1" fmla="*/ 1819657 w 1819657"/>
              <a:gd name="connsiteY1" fmla="*/ 909828 h 1819657"/>
              <a:gd name="connsiteX2" fmla="*/ 909828 w 1819657"/>
              <a:gd name="connsiteY2" fmla="*/ 1819657 h 1819657"/>
              <a:gd name="connsiteX3" fmla="*/ 0 w 1819657"/>
              <a:gd name="connsiteY3" fmla="*/ 909828 h 1819657"/>
              <a:gd name="connsiteX4" fmla="*/ 909828 w 1819657"/>
              <a:gd name="connsiteY4" fmla="*/ 0 h 181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9657" h="1819657">
                <a:moveTo>
                  <a:pt x="909828" y="0"/>
                </a:moveTo>
                <a:cubicBezTo>
                  <a:pt x="1412313" y="0"/>
                  <a:pt x="1819657" y="407344"/>
                  <a:pt x="1819657" y="909828"/>
                </a:cubicBezTo>
                <a:cubicBezTo>
                  <a:pt x="1819657" y="1412313"/>
                  <a:pt x="1412313" y="1819657"/>
                  <a:pt x="909828" y="1819657"/>
                </a:cubicBezTo>
                <a:cubicBezTo>
                  <a:pt x="407344" y="1819657"/>
                  <a:pt x="0" y="1412313"/>
                  <a:pt x="0" y="909828"/>
                </a:cubicBezTo>
                <a:cubicBezTo>
                  <a:pt x="0" y="407344"/>
                  <a:pt x="407344" y="0"/>
                  <a:pt x="909828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solidFill>
              <a:schemeClr val="bg1"/>
            </a:solidFill>
          </a:ln>
        </p:spPr>
        <p:txBody>
          <a:bodyPr wrap="square" tIns="91428" bIns="457131" anchor="b">
            <a:noAutofit/>
          </a:bodyPr>
          <a:lstStyle>
            <a:lvl1pPr marL="0" indent="0" algn="ctr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1297785" y="2249713"/>
            <a:ext cx="2426211" cy="1821600"/>
          </a:xfrm>
          <a:custGeom>
            <a:avLst/>
            <a:gdLst>
              <a:gd name="connsiteX0" fmla="*/ 909828 w 1819657"/>
              <a:gd name="connsiteY0" fmla="*/ 0 h 1819657"/>
              <a:gd name="connsiteX1" fmla="*/ 1819657 w 1819657"/>
              <a:gd name="connsiteY1" fmla="*/ 909828 h 1819657"/>
              <a:gd name="connsiteX2" fmla="*/ 909828 w 1819657"/>
              <a:gd name="connsiteY2" fmla="*/ 1819657 h 1819657"/>
              <a:gd name="connsiteX3" fmla="*/ 0 w 1819657"/>
              <a:gd name="connsiteY3" fmla="*/ 909828 h 1819657"/>
              <a:gd name="connsiteX4" fmla="*/ 909828 w 1819657"/>
              <a:gd name="connsiteY4" fmla="*/ 0 h 181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9657" h="1819657">
                <a:moveTo>
                  <a:pt x="909828" y="0"/>
                </a:moveTo>
                <a:cubicBezTo>
                  <a:pt x="1412313" y="0"/>
                  <a:pt x="1819657" y="407344"/>
                  <a:pt x="1819657" y="909828"/>
                </a:cubicBezTo>
                <a:cubicBezTo>
                  <a:pt x="1819657" y="1412313"/>
                  <a:pt x="1412313" y="1819657"/>
                  <a:pt x="909828" y="1819657"/>
                </a:cubicBezTo>
                <a:cubicBezTo>
                  <a:pt x="407344" y="1819657"/>
                  <a:pt x="0" y="1412313"/>
                  <a:pt x="0" y="909828"/>
                </a:cubicBezTo>
                <a:cubicBezTo>
                  <a:pt x="0" y="407344"/>
                  <a:pt x="407344" y="0"/>
                  <a:pt x="909828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solidFill>
              <a:schemeClr val="bg1"/>
            </a:solidFill>
          </a:ln>
        </p:spPr>
        <p:txBody>
          <a:bodyPr wrap="square" tIns="91428" bIns="457131" anchor="b">
            <a:noAutofit/>
          </a:bodyPr>
          <a:lstStyle>
            <a:lvl1pPr marL="0" indent="0" algn="ctr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17093" y="1157341"/>
            <a:ext cx="11157819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" panose="02000000000000000000" pitchFamily="2" charset="0"/>
              </a:defRPr>
            </a:lvl1pPr>
            <a:lvl2pPr marL="457115" indent="0">
              <a:buNone/>
              <a:defRPr sz="1200"/>
            </a:lvl2pPr>
            <a:lvl3pPr marL="914237" indent="0">
              <a:buNone/>
              <a:defRPr sz="1100"/>
            </a:lvl3pPr>
            <a:lvl4pPr marL="1371356" indent="0">
              <a:buNone/>
              <a:defRPr sz="900"/>
            </a:lvl4pPr>
            <a:lvl5pPr marL="1828474" indent="0">
              <a:buNone/>
              <a:defRPr sz="900"/>
            </a:lvl5pPr>
            <a:lvl6pPr marL="2285594" indent="0">
              <a:buNone/>
              <a:defRPr sz="900"/>
            </a:lvl6pPr>
            <a:lvl7pPr marL="2742710" indent="0">
              <a:buNone/>
              <a:defRPr sz="900"/>
            </a:lvl7pPr>
            <a:lvl8pPr marL="3199824" indent="0">
              <a:buNone/>
              <a:defRPr sz="900"/>
            </a:lvl8pPr>
            <a:lvl9pPr marL="365693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37" name="Title 1"/>
          <p:cNvSpPr>
            <a:spLocks noGrp="1"/>
          </p:cNvSpPr>
          <p:nvPr>
            <p:ph type="title" hasCustomPrompt="1"/>
          </p:nvPr>
        </p:nvSpPr>
        <p:spPr>
          <a:xfrm>
            <a:off x="517093" y="496811"/>
            <a:ext cx="11157819" cy="599016"/>
          </a:xfrm>
          <a:prstGeom prst="rect">
            <a:avLst/>
          </a:prstGeom>
        </p:spPr>
        <p:txBody>
          <a:bodyPr lIns="0" tIns="91428" rIns="0" bIns="91428" anchor="ctr"/>
          <a:lstStyle>
            <a:lvl1pPr algn="l">
              <a:defRPr sz="32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155111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X_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8467237" y="2249713"/>
            <a:ext cx="2426211" cy="1821600"/>
          </a:xfrm>
          <a:custGeom>
            <a:avLst/>
            <a:gdLst>
              <a:gd name="connsiteX0" fmla="*/ 909828 w 1819657"/>
              <a:gd name="connsiteY0" fmla="*/ 0 h 1819657"/>
              <a:gd name="connsiteX1" fmla="*/ 1819657 w 1819657"/>
              <a:gd name="connsiteY1" fmla="*/ 909828 h 1819657"/>
              <a:gd name="connsiteX2" fmla="*/ 909828 w 1819657"/>
              <a:gd name="connsiteY2" fmla="*/ 1819657 h 1819657"/>
              <a:gd name="connsiteX3" fmla="*/ 0 w 1819657"/>
              <a:gd name="connsiteY3" fmla="*/ 909828 h 1819657"/>
              <a:gd name="connsiteX4" fmla="*/ 909828 w 1819657"/>
              <a:gd name="connsiteY4" fmla="*/ 0 h 181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9657" h="1819657">
                <a:moveTo>
                  <a:pt x="909828" y="0"/>
                </a:moveTo>
                <a:cubicBezTo>
                  <a:pt x="1412313" y="0"/>
                  <a:pt x="1819657" y="407344"/>
                  <a:pt x="1819657" y="909828"/>
                </a:cubicBezTo>
                <a:cubicBezTo>
                  <a:pt x="1819657" y="1412313"/>
                  <a:pt x="1412313" y="1819657"/>
                  <a:pt x="909828" y="1819657"/>
                </a:cubicBezTo>
                <a:cubicBezTo>
                  <a:pt x="407344" y="1819657"/>
                  <a:pt x="0" y="1412313"/>
                  <a:pt x="0" y="909828"/>
                </a:cubicBezTo>
                <a:cubicBezTo>
                  <a:pt x="0" y="407344"/>
                  <a:pt x="407344" y="0"/>
                  <a:pt x="909828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solidFill>
              <a:schemeClr val="bg1"/>
            </a:solidFill>
          </a:ln>
        </p:spPr>
        <p:txBody>
          <a:bodyPr wrap="square" tIns="91426" bIns="457119" anchor="b">
            <a:noAutofit/>
          </a:bodyPr>
          <a:lstStyle>
            <a:lvl1pPr marL="0" indent="0" algn="ctr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4882509" y="2249713"/>
            <a:ext cx="2426211" cy="1821600"/>
          </a:xfrm>
          <a:custGeom>
            <a:avLst/>
            <a:gdLst>
              <a:gd name="connsiteX0" fmla="*/ 909828 w 1819657"/>
              <a:gd name="connsiteY0" fmla="*/ 0 h 1819657"/>
              <a:gd name="connsiteX1" fmla="*/ 1819657 w 1819657"/>
              <a:gd name="connsiteY1" fmla="*/ 909828 h 1819657"/>
              <a:gd name="connsiteX2" fmla="*/ 909828 w 1819657"/>
              <a:gd name="connsiteY2" fmla="*/ 1819657 h 1819657"/>
              <a:gd name="connsiteX3" fmla="*/ 0 w 1819657"/>
              <a:gd name="connsiteY3" fmla="*/ 909828 h 1819657"/>
              <a:gd name="connsiteX4" fmla="*/ 909828 w 1819657"/>
              <a:gd name="connsiteY4" fmla="*/ 0 h 181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9657" h="1819657">
                <a:moveTo>
                  <a:pt x="909828" y="0"/>
                </a:moveTo>
                <a:cubicBezTo>
                  <a:pt x="1412313" y="0"/>
                  <a:pt x="1819657" y="407344"/>
                  <a:pt x="1819657" y="909828"/>
                </a:cubicBezTo>
                <a:cubicBezTo>
                  <a:pt x="1819657" y="1412313"/>
                  <a:pt x="1412313" y="1819657"/>
                  <a:pt x="909828" y="1819657"/>
                </a:cubicBezTo>
                <a:cubicBezTo>
                  <a:pt x="407344" y="1819657"/>
                  <a:pt x="0" y="1412313"/>
                  <a:pt x="0" y="909828"/>
                </a:cubicBezTo>
                <a:cubicBezTo>
                  <a:pt x="0" y="407344"/>
                  <a:pt x="407344" y="0"/>
                  <a:pt x="909828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solidFill>
              <a:schemeClr val="bg1"/>
            </a:solidFill>
          </a:ln>
        </p:spPr>
        <p:txBody>
          <a:bodyPr wrap="square" tIns="91426" bIns="457119" anchor="b">
            <a:noAutofit/>
          </a:bodyPr>
          <a:lstStyle>
            <a:lvl1pPr marL="0" indent="0" algn="ctr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1297785" y="2249713"/>
            <a:ext cx="2426211" cy="1821600"/>
          </a:xfrm>
          <a:custGeom>
            <a:avLst/>
            <a:gdLst>
              <a:gd name="connsiteX0" fmla="*/ 909828 w 1819657"/>
              <a:gd name="connsiteY0" fmla="*/ 0 h 1819657"/>
              <a:gd name="connsiteX1" fmla="*/ 1819657 w 1819657"/>
              <a:gd name="connsiteY1" fmla="*/ 909828 h 1819657"/>
              <a:gd name="connsiteX2" fmla="*/ 909828 w 1819657"/>
              <a:gd name="connsiteY2" fmla="*/ 1819657 h 1819657"/>
              <a:gd name="connsiteX3" fmla="*/ 0 w 1819657"/>
              <a:gd name="connsiteY3" fmla="*/ 909828 h 1819657"/>
              <a:gd name="connsiteX4" fmla="*/ 909828 w 1819657"/>
              <a:gd name="connsiteY4" fmla="*/ 0 h 181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9657" h="1819657">
                <a:moveTo>
                  <a:pt x="909828" y="0"/>
                </a:moveTo>
                <a:cubicBezTo>
                  <a:pt x="1412313" y="0"/>
                  <a:pt x="1819657" y="407344"/>
                  <a:pt x="1819657" y="909828"/>
                </a:cubicBezTo>
                <a:cubicBezTo>
                  <a:pt x="1819657" y="1412313"/>
                  <a:pt x="1412313" y="1819657"/>
                  <a:pt x="909828" y="1819657"/>
                </a:cubicBezTo>
                <a:cubicBezTo>
                  <a:pt x="407344" y="1819657"/>
                  <a:pt x="0" y="1412313"/>
                  <a:pt x="0" y="909828"/>
                </a:cubicBezTo>
                <a:cubicBezTo>
                  <a:pt x="0" y="407344"/>
                  <a:pt x="407344" y="0"/>
                  <a:pt x="909828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solidFill>
              <a:schemeClr val="bg1"/>
            </a:solidFill>
          </a:ln>
        </p:spPr>
        <p:txBody>
          <a:bodyPr wrap="square" tIns="91426" bIns="457119" anchor="b">
            <a:noAutofit/>
          </a:bodyPr>
          <a:lstStyle>
            <a:lvl1pPr marL="0" indent="0" algn="ctr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17093" y="1157342"/>
            <a:ext cx="11157819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" panose="02000000000000000000" pitchFamily="2" charset="0"/>
              </a:defRPr>
            </a:lvl1pPr>
            <a:lvl2pPr marL="457103" indent="0">
              <a:buNone/>
              <a:defRPr sz="1200"/>
            </a:lvl2pPr>
            <a:lvl3pPr marL="914214" indent="0">
              <a:buNone/>
              <a:defRPr sz="1100"/>
            </a:lvl3pPr>
            <a:lvl4pPr marL="1371322" indent="0">
              <a:buNone/>
              <a:defRPr sz="900"/>
            </a:lvl4pPr>
            <a:lvl5pPr marL="1828429" indent="0">
              <a:buNone/>
              <a:defRPr sz="900"/>
            </a:lvl5pPr>
            <a:lvl6pPr marL="2285538" indent="0">
              <a:buNone/>
              <a:defRPr sz="900"/>
            </a:lvl6pPr>
            <a:lvl7pPr marL="2742642" indent="0">
              <a:buNone/>
              <a:defRPr sz="900"/>
            </a:lvl7pPr>
            <a:lvl8pPr marL="3199744" indent="0">
              <a:buNone/>
              <a:defRPr sz="900"/>
            </a:lvl8pPr>
            <a:lvl9pPr marL="3656847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37" name="Title 1"/>
          <p:cNvSpPr>
            <a:spLocks noGrp="1"/>
          </p:cNvSpPr>
          <p:nvPr>
            <p:ph type="title" hasCustomPrompt="1"/>
          </p:nvPr>
        </p:nvSpPr>
        <p:spPr>
          <a:xfrm>
            <a:off x="517093" y="496811"/>
            <a:ext cx="11157819" cy="599016"/>
          </a:xfrm>
          <a:prstGeom prst="rect">
            <a:avLst/>
          </a:prstGeom>
        </p:spPr>
        <p:txBody>
          <a:bodyPr lIns="0" tIns="91426" rIns="0" bIns="91426" anchor="ctr"/>
          <a:lstStyle>
            <a:lvl1pPr algn="l">
              <a:defRPr sz="32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2912761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22764" y="2398719"/>
            <a:ext cx="10399709" cy="823912"/>
          </a:xfrm>
        </p:spPr>
        <p:txBody>
          <a:bodyPr anchor="b">
            <a:normAutofit/>
          </a:bodyPr>
          <a:lstStyle>
            <a:lvl1pPr marL="0" indent="0" algn="r" rtl="1">
              <a:buNone/>
              <a:defRPr sz="2400" b="1">
                <a:cs typeface="B Nazanin" panose="00000400000000000000" pitchFamily="2" charset="-78"/>
              </a:defRPr>
            </a:lvl1pPr>
            <a:lvl2pPr marL="457119" indent="0">
              <a:buNone/>
              <a:defRPr sz="2000" b="1"/>
            </a:lvl2pPr>
            <a:lvl3pPr marL="914241" indent="0">
              <a:buNone/>
              <a:defRPr sz="1900" b="1"/>
            </a:lvl3pPr>
            <a:lvl4pPr marL="1371362" indent="0">
              <a:buNone/>
              <a:defRPr sz="1600" b="1"/>
            </a:lvl4pPr>
            <a:lvl5pPr marL="1828482" indent="0">
              <a:buNone/>
              <a:defRPr sz="1600" b="1"/>
            </a:lvl5pPr>
            <a:lvl6pPr marL="2285606" indent="0">
              <a:buNone/>
              <a:defRPr sz="1600" b="1"/>
            </a:lvl6pPr>
            <a:lvl7pPr marL="2742722" indent="0">
              <a:buNone/>
              <a:defRPr sz="1600" b="1"/>
            </a:lvl7pPr>
            <a:lvl8pPr marL="3199840" indent="0">
              <a:buNone/>
              <a:defRPr sz="1600" b="1"/>
            </a:lvl8pPr>
            <a:lvl9pPr marL="3656959" indent="0">
              <a:buNone/>
              <a:defRPr sz="1600" b="1"/>
            </a:lvl9pPr>
          </a:lstStyle>
          <a:p>
            <a:pPr lvl="0"/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722764" y="3405202"/>
            <a:ext cx="10399709" cy="2938463"/>
          </a:xfrm>
        </p:spPr>
        <p:txBody>
          <a:bodyPr/>
          <a:lstStyle>
            <a:lvl1pPr marL="0" indent="0" algn="r" rtl="1">
              <a:buFontTx/>
              <a:buNone/>
              <a:defRPr sz="2400" b="0" baseline="0"/>
            </a:lvl1pPr>
            <a:lvl2pPr marL="457119" indent="0" algn="r" rtl="1">
              <a:buFontTx/>
              <a:buNone/>
              <a:defRPr/>
            </a:lvl2pPr>
            <a:lvl3pPr marL="914241" indent="0" algn="r" rtl="1">
              <a:buFontTx/>
              <a:buNone/>
              <a:defRPr/>
            </a:lvl3pPr>
            <a:lvl4pPr marL="1371362" indent="0" algn="r" rtl="1">
              <a:buFontTx/>
              <a:buNone/>
              <a:defRPr/>
            </a:lvl4pPr>
            <a:lvl5pPr marL="1828482" indent="0" algn="r" rtl="1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68790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D87F2-772C-41C9-8E62-9C78A32C2F4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2/11/2025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A7D-E7FB-495E-82B3-E94CD1D3B817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98661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6" tIns="60948" rIns="121896" bIns="60948" rtlCol="0" anchor="ctr"/>
          <a:lstStyle/>
          <a:p>
            <a:pPr algn="ctr" defTabSz="121893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6" tIns="60948" rIns="121896" bIns="60948" rtlCol="0" anchor="ctr"/>
          <a:lstStyle/>
          <a:p>
            <a:pPr algn="ctr" defTabSz="1218930" rtl="1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6" tIns="60948" rIns="121896" bIns="60948" rtlCol="0" anchor="ctr"/>
          <a:lstStyle/>
          <a:p>
            <a:pPr algn="ctr" defTabSz="121893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6" tIns="60948" rIns="121896" bIns="60948" rtlCol="0" anchor="ctr"/>
          <a:lstStyle/>
          <a:p>
            <a:pPr algn="ctr" defTabSz="121893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57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900">
                <a:solidFill>
                  <a:schemeClr val="tx2"/>
                </a:solidFill>
              </a:defRPr>
            </a:lvl1pPr>
            <a:lvl2pPr marL="609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33075-9B73-483B-8D09-9D98971B5636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21" y="3132302"/>
            <a:ext cx="9567135" cy="1793167"/>
          </a:xfrm>
          <a:effectLst/>
        </p:spPr>
        <p:txBody>
          <a:bodyPr>
            <a:noAutofit/>
          </a:bodyPr>
          <a:lstStyle>
            <a:lvl1pPr marL="853248" indent="-609459" algn="l"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24687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4E2ED-4C9F-4108-B339-8082822A100F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84926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6" tIns="60948" rIns="121896" bIns="60948" rtlCol="0" anchor="ctr"/>
          <a:lstStyle/>
          <a:p>
            <a:pPr algn="ctr" defTabSz="121893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6" tIns="60948" rIns="121896" bIns="60948" rtlCol="0" anchor="ctr"/>
          <a:lstStyle/>
          <a:p>
            <a:pPr algn="ctr" defTabSz="1218930" rtl="1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6" tIns="60948" rIns="121896" bIns="60948" rtlCol="0" anchor="ctr"/>
          <a:lstStyle/>
          <a:p>
            <a:pPr algn="ctr" defTabSz="121893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6" tIns="60948" rIns="121896" bIns="60948" rtlCol="0" anchor="ctr"/>
          <a:lstStyle/>
          <a:p>
            <a:pPr algn="ctr" defTabSz="121893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9" y="2172649"/>
            <a:ext cx="7955555" cy="2423347"/>
          </a:xfrm>
          <a:effectLst/>
        </p:spPr>
        <p:txBody>
          <a:bodyPr anchor="b"/>
          <a:lstStyle>
            <a:lvl1pPr algn="r">
              <a:defRPr sz="61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5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700">
                <a:solidFill>
                  <a:schemeClr val="tx2"/>
                </a:solidFill>
              </a:defRPr>
            </a:lvl1pPr>
            <a:lvl2pPr marL="60945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3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39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764FE-703F-4F65-AD08-1E99F9080CB3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6839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27636-998A-432F-808C-C60FB24E5469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257521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1"/>
            <a:ext cx="4462272" cy="639763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32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609459" indent="0">
              <a:buNone/>
              <a:defRPr sz="2700" b="1"/>
            </a:lvl2pPr>
            <a:lvl3pPr marL="1218930" indent="0">
              <a:buNone/>
              <a:defRPr sz="2400" b="1"/>
            </a:lvl3pPr>
            <a:lvl4pPr marL="1828392" indent="0">
              <a:buNone/>
              <a:defRPr sz="2100" b="1"/>
            </a:lvl4pPr>
            <a:lvl5pPr marL="2437858" indent="0">
              <a:buNone/>
              <a:defRPr sz="2100" b="1"/>
            </a:lvl5pPr>
            <a:lvl6pPr marL="3047316" indent="0">
              <a:buNone/>
              <a:defRPr sz="2100" b="1"/>
            </a:lvl6pPr>
            <a:lvl7pPr marL="3656775" indent="0">
              <a:buNone/>
              <a:defRPr sz="2100" b="1"/>
            </a:lvl7pPr>
            <a:lvl8pPr marL="4266240" indent="0">
              <a:buNone/>
              <a:defRPr sz="2100" b="1"/>
            </a:lvl8pPr>
            <a:lvl9pPr marL="4875703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1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1"/>
            <a:ext cx="4462272" cy="639763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32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609459" indent="0">
              <a:buNone/>
              <a:defRPr sz="2700" b="1"/>
            </a:lvl2pPr>
            <a:lvl3pPr marL="1218930" indent="0">
              <a:buNone/>
              <a:defRPr sz="2400" b="1"/>
            </a:lvl3pPr>
            <a:lvl4pPr marL="1828392" indent="0">
              <a:buNone/>
              <a:defRPr sz="2100" b="1"/>
            </a:lvl4pPr>
            <a:lvl5pPr marL="2437858" indent="0">
              <a:buNone/>
              <a:defRPr sz="2100" b="1"/>
            </a:lvl5pPr>
            <a:lvl6pPr marL="3047316" indent="0">
              <a:buNone/>
              <a:defRPr sz="2100" b="1"/>
            </a:lvl6pPr>
            <a:lvl7pPr marL="3656775" indent="0">
              <a:buNone/>
              <a:defRPr sz="2100" b="1"/>
            </a:lvl7pPr>
            <a:lvl8pPr marL="4266240" indent="0">
              <a:buNone/>
              <a:defRPr sz="2100" b="1"/>
            </a:lvl8pPr>
            <a:lvl9pPr marL="4875703" indent="0">
              <a:buNone/>
              <a:defRPr sz="2100" b="1"/>
            </a:lvl9pPr>
          </a:lstStyle>
          <a:p>
            <a:pPr marL="0" lvl="0" indent="0" algn="ctr" defTabSz="1218930" rtl="0" eaLnBrk="1" latinLnBrk="0" hangingPunct="1">
              <a:spcBef>
                <a:spcPct val="20000"/>
              </a:spcBef>
              <a:spcAft>
                <a:spcPts val="4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1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76FA7-E938-4044-9CEB-6BD3D1AF9948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2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6EE79-952B-4C6F-8ADD-AFBCDE8A077B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91242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5D54F-B681-4BDA-A2AC-09B092FEB3C3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32756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61021-54D7-4DAC-BAB0-75A12977EF56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35437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806" y="2209800"/>
            <a:ext cx="4848113" cy="1258493"/>
          </a:xfrm>
          <a:effectLst/>
        </p:spPr>
        <p:txBody>
          <a:bodyPr anchor="b">
            <a:noAutofit/>
          </a:bodyPr>
          <a:lstStyle>
            <a:lvl1pPr marL="304728" indent="-304728" algn="l">
              <a:defRPr sz="37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700" y="731521"/>
            <a:ext cx="5356113" cy="4894731"/>
          </a:xfrm>
        </p:spPr>
        <p:txBody>
          <a:bodyPr anchor="ctr"/>
          <a:lstStyle>
            <a:lvl1pPr>
              <a:defRPr sz="29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19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6" y="3497813"/>
            <a:ext cx="4518213" cy="2139519"/>
          </a:xfrm>
        </p:spPr>
        <p:txBody>
          <a:bodyPr/>
          <a:lstStyle>
            <a:lvl1pPr marL="0" indent="0">
              <a:buNone/>
              <a:defRPr sz="1900"/>
            </a:lvl1pPr>
            <a:lvl2pPr marL="609459" indent="0">
              <a:buNone/>
              <a:defRPr sz="1600"/>
            </a:lvl2pPr>
            <a:lvl3pPr marL="1218930" indent="0">
              <a:buNone/>
              <a:defRPr sz="1300"/>
            </a:lvl3pPr>
            <a:lvl4pPr marL="1828392" indent="0">
              <a:buNone/>
              <a:defRPr sz="1200"/>
            </a:lvl4pPr>
            <a:lvl5pPr marL="2437858" indent="0">
              <a:buNone/>
              <a:defRPr sz="1200"/>
            </a:lvl5pPr>
            <a:lvl6pPr marL="3047316" indent="0">
              <a:buNone/>
              <a:defRPr sz="1200"/>
            </a:lvl6pPr>
            <a:lvl7pPr marL="3656775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DC13F-0E15-4A5F-AECE-A314AC91B7B6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95700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6" tIns="60948" rIns="121896" bIns="60948" rtlCol="0" anchor="ctr"/>
          <a:lstStyle/>
          <a:p>
            <a:pPr algn="ctr" defTabSz="121893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6" tIns="60948" rIns="121896" bIns="60948" rtlCol="0" anchor="ctr"/>
          <a:lstStyle/>
          <a:p>
            <a:pPr algn="ctr" defTabSz="1218930" rtl="1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6" tIns="60948" rIns="121896" bIns="60948" rtlCol="0" anchor="ctr"/>
          <a:lstStyle/>
          <a:p>
            <a:pPr algn="ctr" defTabSz="121893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6" tIns="60948" rIns="121896" bIns="60948" rtlCol="0" anchor="ctr"/>
          <a:lstStyle/>
          <a:p>
            <a:pPr algn="ctr" defTabSz="121893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11"/>
            <a:ext cx="5486400" cy="3127807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700"/>
            </a:lvl1pPr>
            <a:lvl2pPr marL="609459" indent="0">
              <a:buNone/>
              <a:defRPr sz="3700"/>
            </a:lvl2pPr>
            <a:lvl3pPr marL="1218930" indent="0">
              <a:buNone/>
              <a:defRPr sz="3200"/>
            </a:lvl3pPr>
            <a:lvl4pPr marL="1828392" indent="0">
              <a:buNone/>
              <a:defRPr sz="2700"/>
            </a:lvl4pPr>
            <a:lvl5pPr marL="2437858" indent="0">
              <a:buNone/>
              <a:defRPr sz="2700"/>
            </a:lvl5pPr>
            <a:lvl6pPr marL="3047316" indent="0">
              <a:buNone/>
              <a:defRPr sz="2700"/>
            </a:lvl6pPr>
            <a:lvl7pPr marL="3656775" indent="0">
              <a:buNone/>
              <a:defRPr sz="2700"/>
            </a:lvl7pPr>
            <a:lvl8pPr marL="4266240" indent="0">
              <a:buNone/>
              <a:defRPr sz="2700"/>
            </a:lvl8pPr>
            <a:lvl9pPr marL="4875703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7"/>
            <a:ext cx="4925485" cy="2163020"/>
          </a:xfrm>
        </p:spPr>
        <p:txBody>
          <a:bodyPr anchor="b"/>
          <a:lstStyle>
            <a:lvl1pPr marL="243787" indent="-243787">
              <a:buFont typeface="Georgia" pitchFamily="18" charset="0"/>
              <a:buChar char="*"/>
              <a:defRPr sz="2100"/>
            </a:lvl1pPr>
            <a:lvl2pPr marL="609459" indent="0">
              <a:buNone/>
              <a:defRPr sz="1600"/>
            </a:lvl2pPr>
            <a:lvl3pPr marL="1218930" indent="0">
              <a:buNone/>
              <a:defRPr sz="1300"/>
            </a:lvl3pPr>
            <a:lvl4pPr marL="1828392" indent="0">
              <a:buNone/>
              <a:defRPr sz="1200"/>
            </a:lvl4pPr>
            <a:lvl5pPr marL="2437858" indent="0">
              <a:buNone/>
              <a:defRPr sz="1200"/>
            </a:lvl5pPr>
            <a:lvl6pPr marL="3047316" indent="0">
              <a:buNone/>
              <a:defRPr sz="1200"/>
            </a:lvl6pPr>
            <a:lvl7pPr marL="3656775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E4938-5E60-4D18-B495-9F09C19A1F88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61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83032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2FEB4-0C46-41A9-A80D-0FBE10577611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1290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7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64" y="731532"/>
            <a:ext cx="6439049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1EED7-359C-4C52-A2F9-E860D14C8909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96343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06410" y="330203"/>
            <a:ext cx="11377084" cy="6195484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58140" y="434161"/>
            <a:ext cx="11075745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963168" y="1820207"/>
            <a:ext cx="103632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963168" y="3685032"/>
            <a:ext cx="103632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88B6DDF-9E37-4E8F-A768-E3A0196089C6}" type="datetime1">
              <a:rPr lang="en-US" smtClean="0">
                <a:solidFill>
                  <a:srgbClr val="E3DED1">
                    <a:shade val="50000"/>
                  </a:srgbClr>
                </a:solidFill>
              </a:rPr>
              <a:t>2/11/2025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9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B4B4A98-FF24-432D-AEDF-AFAAF5CC9F5A}" type="slidenum">
              <a:rPr lang="en-US" alt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99452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0560" y="530352"/>
            <a:ext cx="10911840" cy="41879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D4792-5814-4CFC-B057-EE00E5D14F1E}" type="datetime1">
              <a:rPr lang="en-US" smtClean="0">
                <a:solidFill>
                  <a:srgbClr val="E3DED1">
                    <a:shade val="50000"/>
                  </a:srgbClr>
                </a:solidFill>
              </a:rPr>
              <a:t>2/11/2025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C790A-6BEF-4A51-8667-C30CB435A390}" type="slidenum">
              <a:rPr lang="en-US" alt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60646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06410" y="330203"/>
            <a:ext cx="11377084" cy="6195484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58140" y="434173"/>
            <a:ext cx="11075745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59" y="4928616"/>
            <a:ext cx="1091184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4459" y="5624484"/>
            <a:ext cx="1091184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0DE366A-D338-40C3-8F3F-F28268773AC5}" type="datetime1">
              <a:rPr lang="en-US" smtClean="0">
                <a:solidFill>
                  <a:srgbClr val="E3DED1">
                    <a:shade val="50000"/>
                  </a:srgbClr>
                </a:solidFill>
              </a:rPr>
              <a:t>2/11/2025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5157CF0-F28C-442A-9B32-AF8C34CABB94}" type="slidenum">
              <a:rPr lang="en-US" alt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46185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0480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EBFDA-106B-4849-8F37-2A2494DC19D6}" type="datetime1">
              <a:rPr lang="en-US" smtClean="0">
                <a:solidFill>
                  <a:srgbClr val="E3DED1">
                    <a:shade val="50000"/>
                  </a:srgbClr>
                </a:solidFill>
              </a:rPr>
              <a:t>2/11/2025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8ED5F2-40D0-4580-95FF-BA1D047CEC9D}" type="slidenum">
              <a:rPr lang="en-US" alt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955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804" y="2209808"/>
            <a:ext cx="4848113" cy="1258493"/>
          </a:xfrm>
          <a:effectLst/>
        </p:spPr>
        <p:txBody>
          <a:bodyPr anchor="b">
            <a:noAutofit/>
          </a:bodyPr>
          <a:lstStyle>
            <a:lvl1pPr marL="304776" indent="-304776" algn="l">
              <a:defRPr sz="37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97" y="731529"/>
            <a:ext cx="5356113" cy="4894731"/>
          </a:xfrm>
        </p:spPr>
        <p:txBody>
          <a:bodyPr anchor="ctr"/>
          <a:lstStyle>
            <a:lvl1pPr>
              <a:defRPr sz="29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19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6" y="3497813"/>
            <a:ext cx="4518213" cy="2139519"/>
          </a:xfrm>
        </p:spPr>
        <p:txBody>
          <a:bodyPr/>
          <a:lstStyle>
            <a:lvl1pPr marL="0" indent="0">
              <a:buNone/>
              <a:defRPr sz="1900"/>
            </a:lvl1pPr>
            <a:lvl2pPr marL="609555" indent="0">
              <a:buNone/>
              <a:defRPr sz="1600"/>
            </a:lvl2pPr>
            <a:lvl3pPr marL="1219110" indent="0">
              <a:buNone/>
              <a:defRPr sz="1300"/>
            </a:lvl3pPr>
            <a:lvl4pPr marL="1828664" indent="0">
              <a:buNone/>
              <a:defRPr sz="1200"/>
            </a:lvl4pPr>
            <a:lvl5pPr marL="2438218" indent="0">
              <a:buNone/>
              <a:defRPr sz="1200"/>
            </a:lvl5pPr>
            <a:lvl6pPr marL="3047772" indent="0">
              <a:buNone/>
              <a:defRPr sz="1200"/>
            </a:lvl6pPr>
            <a:lvl7pPr marL="3657327" indent="0">
              <a:buNone/>
              <a:defRPr sz="1200"/>
            </a:lvl7pPr>
            <a:lvl8pPr marL="4266880" indent="0">
              <a:buNone/>
              <a:defRPr sz="1200"/>
            </a:lvl8pPr>
            <a:lvl9pPr marL="4876435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7F55-62DB-41D6-9EAB-26335E468838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50835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632" y="579438"/>
            <a:ext cx="5242560" cy="792163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02892" y="579438"/>
            <a:ext cx="5242560" cy="792163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809632" y="1447800"/>
            <a:ext cx="524256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2892" y="1447800"/>
            <a:ext cx="524256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B3F98F-C95D-4E8B-B4C9-5F57ACBD156C}" type="datetime1">
              <a:rPr lang="en-US" smtClean="0">
                <a:solidFill>
                  <a:srgbClr val="E3DED1">
                    <a:shade val="50000"/>
                  </a:srgbClr>
                </a:solidFill>
              </a:rPr>
              <a:t>2/11/2025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65F52-4739-4F1E-A812-27FD87368C94}" type="slidenum">
              <a:rPr lang="en-US" alt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56019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EF9C2F-9094-4C94-9FD5-2056CD73395C}" type="datetime1">
              <a:rPr lang="en-US" smtClean="0">
                <a:solidFill>
                  <a:srgbClr val="E3DED1">
                    <a:shade val="50000"/>
                  </a:srgbClr>
                </a:solidFill>
              </a:rPr>
              <a:t>2/11/2025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DD1807-D97F-4CF8-AF42-7FEF5F019912}" type="slidenum">
              <a:rPr lang="en-US" alt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77453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06410" y="330203"/>
            <a:ext cx="11377084" cy="6195484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983AC46-E5EF-459C-9981-9E0190FA1779}" type="datetime1">
              <a:rPr lang="en-US" smtClean="0">
                <a:solidFill>
                  <a:srgbClr val="E3DED1">
                    <a:shade val="50000"/>
                  </a:srgbClr>
                </a:solidFill>
              </a:rPr>
              <a:t>2/11/2025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3A960C6-2862-4A62-AC88-5F4D46DD7B5A}" type="slidenum">
              <a:rPr lang="en-US" alt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34407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5045" y="533400"/>
            <a:ext cx="39624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385129" y="1447803"/>
            <a:ext cx="39624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015169" y="930146"/>
            <a:ext cx="6168212" cy="4724403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FDA27-D908-4D35-841B-5659BEAE8B9E}" type="datetime1">
              <a:rPr lang="en-US" smtClean="0">
                <a:solidFill>
                  <a:srgbClr val="E3DED1">
                    <a:shade val="50000"/>
                  </a:srgbClr>
                </a:solidFill>
              </a:rPr>
              <a:t>2/11/2025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2719DB-B2C4-44B6-9EA4-782DDBFF4CF6}" type="slidenum">
              <a:rPr lang="en-US" alt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30052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06410" y="330203"/>
            <a:ext cx="11377084" cy="6195484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Round Single Corner Rectangle 5"/>
          <p:cNvSpPr/>
          <p:nvPr/>
        </p:nvSpPr>
        <p:spPr>
          <a:xfrm>
            <a:off x="8534400" y="433917"/>
            <a:ext cx="30988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012056"/>
            <a:ext cx="109728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8616949" y="533400"/>
            <a:ext cx="298704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61973" y="435768"/>
            <a:ext cx="7900416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04ED54C-0911-4700-BACA-86D1C981439F}" type="datetime1">
              <a:rPr lang="en-US" smtClean="0">
                <a:solidFill>
                  <a:srgbClr val="E3DED1">
                    <a:shade val="50000"/>
                  </a:srgbClr>
                </a:solidFill>
              </a:rPr>
              <a:t>2/11/2025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87C0331-80E7-4667-BCB8-D2172AFF9CD7}" type="slidenum">
              <a:rPr lang="en-US" alt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0202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0560" y="530352"/>
            <a:ext cx="10911840" cy="418795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C8B4A-1330-4556-A4B2-793D6F653CA4}" type="datetime1">
              <a:rPr lang="en-US" smtClean="0">
                <a:solidFill>
                  <a:srgbClr val="E3DED1">
                    <a:shade val="50000"/>
                  </a:srgbClr>
                </a:solidFill>
              </a:rPr>
              <a:t>2/11/2025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2CC30-9127-422B-898A-7E091074DE45}" type="slidenum">
              <a:rPr lang="en-US" alt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50328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533410"/>
            <a:ext cx="2641600" cy="525779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1200" y="533409"/>
            <a:ext cx="7924800" cy="52578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E2260-C98B-4DE0-B8E3-08C612AB2FB9}" type="datetime1">
              <a:rPr lang="en-US" smtClean="0">
                <a:solidFill>
                  <a:srgbClr val="E3DED1">
                    <a:shade val="50000"/>
                  </a:srgbClr>
                </a:solidFill>
              </a:rPr>
              <a:t>2/11/2025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F44949-E3B3-4AF5-815D-4BC57E5C3EF3}" type="slidenum">
              <a:rPr lang="en-US" alt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96952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30B2A-3B5B-4F37-949B-0BD7EB05A939}" type="datetime1">
              <a:rPr lang="en-US" smtClean="0">
                <a:solidFill>
                  <a:srgbClr val="E3DED1">
                    <a:shade val="50000"/>
                  </a:srgbClr>
                </a:solidFill>
              </a:rPr>
              <a:t>2/11/2025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55BB0-A973-4731-9BC7-9D585403DA85}" type="slidenum">
              <a:rPr lang="en-US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1236934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22765" y="822999"/>
            <a:ext cx="9676947" cy="833439"/>
          </a:xfrm>
        </p:spPr>
        <p:txBody>
          <a:bodyPr>
            <a:normAutofit/>
          </a:bodyPr>
          <a:lstStyle>
            <a:lvl1pPr algn="r">
              <a:defRPr sz="2700" b="1">
                <a:solidFill>
                  <a:srgbClr val="006633"/>
                </a:solidFill>
                <a:cs typeface="B Nazanin" panose="00000400000000000000" pitchFamily="2" charset="-78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22764" y="2398719"/>
            <a:ext cx="10399709" cy="823912"/>
          </a:xfrm>
        </p:spPr>
        <p:txBody>
          <a:bodyPr anchor="b">
            <a:normAutofit/>
          </a:bodyPr>
          <a:lstStyle>
            <a:lvl1pPr marL="0" indent="0" algn="r" rtl="1">
              <a:buNone/>
              <a:defRPr sz="1800" b="1">
                <a:cs typeface="B Nazanin" panose="00000400000000000000" pitchFamily="2" charset="-78"/>
              </a:defRPr>
            </a:lvl1pPr>
            <a:lvl2pPr marL="342848" indent="0">
              <a:buNone/>
              <a:defRPr sz="1500" b="1"/>
            </a:lvl2pPr>
            <a:lvl3pPr marL="685698" indent="0">
              <a:buNone/>
              <a:defRPr sz="1425" b="1"/>
            </a:lvl3pPr>
            <a:lvl4pPr marL="1028547" indent="0">
              <a:buNone/>
              <a:defRPr sz="1200" b="1"/>
            </a:lvl4pPr>
            <a:lvl5pPr marL="1371396" indent="0">
              <a:buNone/>
              <a:defRPr sz="1200" b="1"/>
            </a:lvl5pPr>
            <a:lvl6pPr marL="1714247" indent="0">
              <a:buNone/>
              <a:defRPr sz="1200" b="1"/>
            </a:lvl6pPr>
            <a:lvl7pPr marL="2057093" indent="0">
              <a:buNone/>
              <a:defRPr sz="1200" b="1"/>
            </a:lvl7pPr>
            <a:lvl8pPr marL="2399940" indent="0">
              <a:buNone/>
              <a:defRPr sz="1200" b="1"/>
            </a:lvl8pPr>
            <a:lvl9pPr marL="2742788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722764" y="3405211"/>
            <a:ext cx="10399709" cy="2938463"/>
          </a:xfrm>
        </p:spPr>
        <p:txBody>
          <a:bodyPr/>
          <a:lstStyle>
            <a:lvl1pPr marL="0" indent="0" algn="r" rtl="1">
              <a:buFontTx/>
              <a:buNone/>
              <a:defRPr sz="1800" b="0" baseline="0"/>
            </a:lvl1pPr>
            <a:lvl2pPr marL="342848" indent="0" algn="r" rtl="1">
              <a:buFontTx/>
              <a:buNone/>
              <a:defRPr/>
            </a:lvl2pPr>
            <a:lvl3pPr marL="685698" indent="0" algn="r" rtl="1">
              <a:buFontTx/>
              <a:buNone/>
              <a:defRPr/>
            </a:lvl3pPr>
            <a:lvl4pPr marL="1028547" indent="0" algn="r" rtl="1">
              <a:buFontTx/>
              <a:buNone/>
              <a:defRPr/>
            </a:lvl4pPr>
            <a:lvl5pPr marL="1371396" indent="0" algn="r" rtl="1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7767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11"/>
            <a:ext cx="5486400" cy="3127807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700"/>
            </a:lvl1pPr>
            <a:lvl2pPr marL="609555" indent="0">
              <a:buNone/>
              <a:defRPr sz="3700"/>
            </a:lvl2pPr>
            <a:lvl3pPr marL="1219110" indent="0">
              <a:buNone/>
              <a:defRPr sz="3200"/>
            </a:lvl3pPr>
            <a:lvl4pPr marL="1828664" indent="0">
              <a:buNone/>
              <a:defRPr sz="2700"/>
            </a:lvl4pPr>
            <a:lvl5pPr marL="2438218" indent="0">
              <a:buNone/>
              <a:defRPr sz="2700"/>
            </a:lvl5pPr>
            <a:lvl6pPr marL="3047772" indent="0">
              <a:buNone/>
              <a:defRPr sz="2700"/>
            </a:lvl6pPr>
            <a:lvl7pPr marL="3657327" indent="0">
              <a:buNone/>
              <a:defRPr sz="2700"/>
            </a:lvl7pPr>
            <a:lvl8pPr marL="4266880" indent="0">
              <a:buNone/>
              <a:defRPr sz="2700"/>
            </a:lvl8pPr>
            <a:lvl9pPr marL="4876435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7"/>
            <a:ext cx="4925485" cy="2163020"/>
          </a:xfrm>
        </p:spPr>
        <p:txBody>
          <a:bodyPr anchor="b"/>
          <a:lstStyle>
            <a:lvl1pPr marL="243823" indent="-243823">
              <a:buFont typeface="Georgia" pitchFamily="18" charset="0"/>
              <a:buChar char="*"/>
              <a:defRPr sz="2100"/>
            </a:lvl1pPr>
            <a:lvl2pPr marL="609555" indent="0">
              <a:buNone/>
              <a:defRPr sz="1600"/>
            </a:lvl2pPr>
            <a:lvl3pPr marL="1219110" indent="0">
              <a:buNone/>
              <a:defRPr sz="1300"/>
            </a:lvl3pPr>
            <a:lvl4pPr marL="1828664" indent="0">
              <a:buNone/>
              <a:defRPr sz="1200"/>
            </a:lvl4pPr>
            <a:lvl5pPr marL="2438218" indent="0">
              <a:buNone/>
              <a:defRPr sz="1200"/>
            </a:lvl5pPr>
            <a:lvl6pPr marL="3047772" indent="0">
              <a:buNone/>
              <a:defRPr sz="1200"/>
            </a:lvl6pPr>
            <a:lvl7pPr marL="3657327" indent="0">
              <a:buNone/>
              <a:defRPr sz="1200"/>
            </a:lvl7pPr>
            <a:lvl8pPr marL="4266880" indent="0">
              <a:buNone/>
              <a:defRPr sz="1200"/>
            </a:lvl8pPr>
            <a:lvl9pPr marL="4876435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F856C-808B-40B3-832F-26974130C1A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61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442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57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8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alphaModFix amt="38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5" y="4372168"/>
            <a:ext cx="8683348" cy="1143000"/>
          </a:xfrm>
          <a:prstGeom prst="rect">
            <a:avLst/>
          </a:prstGeom>
          <a:effectLst/>
        </p:spPr>
        <p:txBody>
          <a:bodyPr vert="horz" lIns="121912" tIns="60956" rIns="121912" bIns="60956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121912" tIns="60956" rIns="121912" bIns="6095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8"/>
            <a:ext cx="3352800" cy="365125"/>
          </a:xfrm>
          <a:prstGeom prst="rect">
            <a:avLst/>
          </a:prstGeom>
        </p:spPr>
        <p:txBody>
          <a:bodyPr vert="horz" lIns="121912" tIns="60956" rIns="121912" bIns="60956" rtlCol="0" anchor="ctr"/>
          <a:lstStyle>
            <a:lvl1pPr algn="r">
              <a:defRPr sz="15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1219110" rtl="1"/>
            <a:fld id="{368336FB-0006-4A58-99BC-A46ACD39BEFA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9" y="6172208"/>
            <a:ext cx="4470401" cy="365125"/>
          </a:xfrm>
          <a:prstGeom prst="rect">
            <a:avLst/>
          </a:prstGeom>
        </p:spPr>
        <p:txBody>
          <a:bodyPr vert="horz" lIns="121912" tIns="60956" rIns="121912" bIns="60956" rtlCol="0" anchor="ctr"/>
          <a:lstStyle>
            <a:lvl1pPr algn="l">
              <a:defRPr sz="15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1219110" rtl="1"/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8"/>
            <a:ext cx="2438400" cy="365125"/>
          </a:xfrm>
          <a:prstGeom prst="rect">
            <a:avLst/>
          </a:prstGeom>
        </p:spPr>
        <p:txBody>
          <a:bodyPr vert="horz" lIns="121912" tIns="60956" rIns="121912" bIns="60956" rtlCol="0" anchor="ctr"/>
          <a:lstStyle>
            <a:lvl1pPr algn="ctr">
              <a:defRPr sz="16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1219110" rtl="1"/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1219110" rtl="1"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466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</p:sldLayoutIdLst>
  <p:hf hdr="0" ftr="0" dt="0"/>
  <p:txStyles>
    <p:titleStyle>
      <a:lvl1pPr marL="426688" indent="-426688" algn="r" defTabSz="1219110" rtl="1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61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04776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31466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097199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462930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853046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218779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621084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047772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450078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55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10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64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18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72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27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880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35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121705" tIns="60853" rIns="121705" bIns="60853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121705" tIns="60853" rIns="121705" bIns="60853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121705" tIns="60853" rIns="121705" bIns="60853" rtlCol="1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6802" rtl="1"/>
            <a:fld id="{BECD3023-58A2-4DBA-9863-1781217586B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2/11/2025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121705" tIns="60853" rIns="121705" bIns="60853" rtlCol="1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6802" rtl="1"/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121705" tIns="60853" rIns="121705" bIns="60853" rtlCol="1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6802" rtl="1"/>
            <a:fld id="{AC6B9A7D-E7FB-495E-82B3-E94CD1D3B817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 defTabSz="1216802" rtl="1"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12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hf hdr="0" ftr="0" dt="0"/>
  <p:txStyles>
    <p:titleStyle>
      <a:lvl1pPr algn="ctr" defTabSz="1216802" rtl="1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247" indent="-456247" algn="r" defTabSz="1216802" rtl="1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88681" indent="-380254" algn="r" defTabSz="1216802" rtl="1" eaLnBrk="1" latinLnBrk="0" hangingPunct="1">
        <a:spcBef>
          <a:spcPct val="20000"/>
        </a:spcBef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0967" indent="-304164" algn="r" defTabSz="1216802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29344" indent="-304164" algn="r" defTabSz="1216802" rtl="1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37770" indent="-304164" algn="r" defTabSz="1216802" rtl="1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46099" indent="-304164" algn="r" defTabSz="1216802" rtl="1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54524" indent="-304164" algn="r" defTabSz="1216802" rtl="1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2903" indent="-304164" algn="r" defTabSz="1216802" rtl="1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1279" indent="-304164" algn="r" defTabSz="1216802" rtl="1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1216802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327" algn="r" defTabSz="1216802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6802" algn="r" defTabSz="1216802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180" algn="r" defTabSz="1216802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3606" algn="r" defTabSz="1216802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1935" algn="r" defTabSz="1216802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0263" algn="r" defTabSz="1216802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58696" algn="r" defTabSz="1216802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67098" algn="r" defTabSz="1216802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1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5" y="4372168"/>
            <a:ext cx="8683348" cy="1143000"/>
          </a:xfrm>
          <a:prstGeom prst="rect">
            <a:avLst/>
          </a:prstGeom>
          <a:effectLst/>
        </p:spPr>
        <p:txBody>
          <a:bodyPr vert="horz" lIns="121912" tIns="60956" rIns="121912" bIns="60956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121912" tIns="60956" rIns="121912" bIns="6095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0"/>
            <a:ext cx="3352800" cy="365125"/>
          </a:xfrm>
          <a:prstGeom prst="rect">
            <a:avLst/>
          </a:prstGeom>
        </p:spPr>
        <p:txBody>
          <a:bodyPr vert="horz" lIns="121912" tIns="60956" rIns="121912" bIns="60956" rtlCol="0" anchor="ctr"/>
          <a:lstStyle>
            <a:lvl1pPr algn="r">
              <a:defRPr sz="15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1219110" rtl="1"/>
            <a:fld id="{3D57202E-ABC2-46A4-9AC3-CA68323DEE69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4" y="6172200"/>
            <a:ext cx="4470401" cy="365125"/>
          </a:xfrm>
          <a:prstGeom prst="rect">
            <a:avLst/>
          </a:prstGeom>
        </p:spPr>
        <p:txBody>
          <a:bodyPr vert="horz" lIns="121912" tIns="60956" rIns="121912" bIns="60956" rtlCol="0" anchor="ctr"/>
          <a:lstStyle>
            <a:lvl1pPr algn="l">
              <a:defRPr sz="15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1219110" rtl="1"/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0"/>
            <a:ext cx="2438400" cy="365125"/>
          </a:xfrm>
          <a:prstGeom prst="rect">
            <a:avLst/>
          </a:prstGeom>
        </p:spPr>
        <p:txBody>
          <a:bodyPr vert="horz" lIns="121912" tIns="60956" rIns="121912" bIns="60956" rtlCol="0" anchor="ctr"/>
          <a:lstStyle>
            <a:lvl1pPr algn="ctr">
              <a:defRPr sz="16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1219110" rtl="1"/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1219110" rtl="1"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980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hf hdr="0" ftr="0" dt="0"/>
  <p:txStyles>
    <p:titleStyle>
      <a:lvl1pPr marL="426688" indent="-426688" algn="r" defTabSz="1219110" rtl="1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61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04776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31466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097199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462930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853046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218779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621084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047772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450078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55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10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64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18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72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27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880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35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5" y="4372168"/>
            <a:ext cx="8683348" cy="1143000"/>
          </a:xfrm>
          <a:prstGeom prst="rect">
            <a:avLst/>
          </a:prstGeom>
          <a:effectLst/>
        </p:spPr>
        <p:txBody>
          <a:bodyPr vert="horz" lIns="121912" tIns="60956" rIns="121912" bIns="60956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121912" tIns="60956" rIns="121912" bIns="6095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0"/>
            <a:ext cx="3352800" cy="365125"/>
          </a:xfrm>
          <a:prstGeom prst="rect">
            <a:avLst/>
          </a:prstGeom>
        </p:spPr>
        <p:txBody>
          <a:bodyPr vert="horz" lIns="121912" tIns="60956" rIns="121912" bIns="60956" rtlCol="0" anchor="ctr"/>
          <a:lstStyle>
            <a:lvl1pPr algn="r">
              <a:defRPr sz="15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1219110" rtl="1"/>
            <a:fld id="{400440CE-FE38-48DA-8E44-529147D6E2D2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4" y="6172200"/>
            <a:ext cx="4470401" cy="365125"/>
          </a:xfrm>
          <a:prstGeom prst="rect">
            <a:avLst/>
          </a:prstGeom>
        </p:spPr>
        <p:txBody>
          <a:bodyPr vert="horz" lIns="121912" tIns="60956" rIns="121912" bIns="60956" rtlCol="0" anchor="ctr"/>
          <a:lstStyle>
            <a:lvl1pPr algn="l">
              <a:defRPr sz="15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1219110" rtl="1"/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0"/>
            <a:ext cx="2438400" cy="365125"/>
          </a:xfrm>
          <a:prstGeom prst="rect">
            <a:avLst/>
          </a:prstGeom>
        </p:spPr>
        <p:txBody>
          <a:bodyPr vert="horz" lIns="121912" tIns="60956" rIns="121912" bIns="60956" rtlCol="0" anchor="ctr"/>
          <a:lstStyle>
            <a:lvl1pPr algn="ctr">
              <a:defRPr sz="16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1219110" rtl="1"/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1219110" rtl="1"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486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hf hdr="0" ftr="0" dt="0"/>
  <p:txStyles>
    <p:titleStyle>
      <a:lvl1pPr marL="426688" indent="-426688" algn="r" defTabSz="1219110" rtl="1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61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04776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31466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097199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462930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853046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218779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621084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047772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450078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55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10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64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18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72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27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880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35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alphaModFix amt="51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5" y="4372168"/>
            <a:ext cx="8683348" cy="1143000"/>
          </a:xfrm>
          <a:prstGeom prst="rect">
            <a:avLst/>
          </a:prstGeom>
          <a:effectLst/>
        </p:spPr>
        <p:txBody>
          <a:bodyPr vert="horz" lIns="121912" tIns="60956" rIns="121912" bIns="60956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121912" tIns="60956" rIns="121912" bIns="6095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8"/>
            <a:ext cx="3352800" cy="365125"/>
          </a:xfrm>
          <a:prstGeom prst="rect">
            <a:avLst/>
          </a:prstGeom>
        </p:spPr>
        <p:txBody>
          <a:bodyPr vert="horz" lIns="121912" tIns="60956" rIns="121912" bIns="60956" rtlCol="0" anchor="ctr"/>
          <a:lstStyle>
            <a:lvl1pPr algn="r">
              <a:defRPr sz="15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1219110" rtl="1"/>
            <a:fld id="{99C860E6-1394-4CEC-AC52-B3C4F95FA6E8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9" y="6172208"/>
            <a:ext cx="4470401" cy="365125"/>
          </a:xfrm>
          <a:prstGeom prst="rect">
            <a:avLst/>
          </a:prstGeom>
        </p:spPr>
        <p:txBody>
          <a:bodyPr vert="horz" lIns="121912" tIns="60956" rIns="121912" bIns="60956" rtlCol="0" anchor="ctr"/>
          <a:lstStyle>
            <a:lvl1pPr algn="l">
              <a:defRPr sz="15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1219110" rtl="1"/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8"/>
            <a:ext cx="2438400" cy="365125"/>
          </a:xfrm>
          <a:prstGeom prst="rect">
            <a:avLst/>
          </a:prstGeom>
        </p:spPr>
        <p:txBody>
          <a:bodyPr vert="horz" lIns="121912" tIns="60956" rIns="121912" bIns="60956" rtlCol="0" anchor="ctr"/>
          <a:lstStyle>
            <a:lvl1pPr algn="ctr">
              <a:defRPr sz="16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1219110" rtl="1"/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1219110" rtl="1"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44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  <p:sldLayoutId id="2147483753" r:id="rId17"/>
  </p:sldLayoutIdLst>
  <p:hf hdr="0" ftr="0" dt="0"/>
  <p:txStyles>
    <p:titleStyle>
      <a:lvl1pPr marL="426688" indent="-426688" algn="r" defTabSz="1219110" rtl="1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61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04776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31466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097199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462930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853046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218779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621084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047772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450078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55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10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64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18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72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27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880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35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6" tIns="60948" rIns="121896" bIns="60948" rtlCol="0" anchor="ctr"/>
          <a:lstStyle/>
          <a:p>
            <a:pPr algn="ctr" defTabSz="121893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6" tIns="60948" rIns="121896" bIns="60948" rtlCol="0" anchor="ctr"/>
          <a:lstStyle/>
          <a:p>
            <a:pPr algn="ctr" defTabSz="1218930" rtl="1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6" tIns="60948" rIns="121896" bIns="60948" rtlCol="0" anchor="ctr"/>
          <a:lstStyle/>
          <a:p>
            <a:pPr algn="ctr" defTabSz="121893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6" tIns="60948" rIns="121896" bIns="60948" rtlCol="0" anchor="ctr"/>
          <a:lstStyle/>
          <a:p>
            <a:pPr algn="ctr" defTabSz="121893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5" y="4372168"/>
            <a:ext cx="8683348" cy="1143000"/>
          </a:xfrm>
          <a:prstGeom prst="rect">
            <a:avLst/>
          </a:prstGeom>
          <a:effectLst/>
        </p:spPr>
        <p:txBody>
          <a:bodyPr vert="horz" lIns="121896" tIns="60948" rIns="121896" bIns="60948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121896" tIns="60948" rIns="121896" bIns="6094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0"/>
            <a:ext cx="3352800" cy="365125"/>
          </a:xfrm>
          <a:prstGeom prst="rect">
            <a:avLst/>
          </a:prstGeom>
        </p:spPr>
        <p:txBody>
          <a:bodyPr vert="horz" lIns="121896" tIns="60948" rIns="121896" bIns="60948" rtlCol="0" anchor="ctr"/>
          <a:lstStyle>
            <a:lvl1pPr algn="r">
              <a:defRPr sz="15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1218930" rtl="1"/>
            <a:fld id="{2F42AD93-E8EC-41D3-B6FF-C6F3B6031D54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2/11/2025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12" y="6172200"/>
            <a:ext cx="4470401" cy="365125"/>
          </a:xfrm>
          <a:prstGeom prst="rect">
            <a:avLst/>
          </a:prstGeom>
        </p:spPr>
        <p:txBody>
          <a:bodyPr vert="horz" lIns="121896" tIns="60948" rIns="121896" bIns="60948" rtlCol="0" anchor="ctr"/>
          <a:lstStyle>
            <a:lvl1pPr algn="l">
              <a:defRPr sz="15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1218930" rtl="1"/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0"/>
            <a:ext cx="2438400" cy="365125"/>
          </a:xfrm>
          <a:prstGeom prst="rect">
            <a:avLst/>
          </a:prstGeom>
        </p:spPr>
        <p:txBody>
          <a:bodyPr vert="horz" lIns="121896" tIns="60948" rIns="121896" bIns="60948" rtlCol="0" anchor="ctr"/>
          <a:lstStyle>
            <a:lvl1pPr algn="ctr">
              <a:defRPr sz="16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1218930" rtl="1"/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1218930" rtl="1"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409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hf hdr="0" ftr="0" dt="0"/>
  <p:txStyles>
    <p:titleStyle>
      <a:lvl1pPr marL="426624" indent="-426624" algn="r" defTabSz="1218930" rtl="1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61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04728" indent="-243787" algn="r" defTabSz="121893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31358" indent="-243787" algn="r" defTabSz="121893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097031" indent="-243787" algn="r" defTabSz="121893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462714" indent="-243787" algn="r" defTabSz="121893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852770" indent="-243787" algn="r" defTabSz="121893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218443" indent="-243787" algn="r" defTabSz="121893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620692" indent="-243787" algn="r" defTabSz="121893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047316" indent="-243787" algn="r" defTabSz="121893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449562" indent="-243787" algn="r" defTabSz="121893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121893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59" algn="r" defTabSz="121893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30" algn="r" defTabSz="121893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92" algn="r" defTabSz="121893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8" algn="r" defTabSz="121893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6" algn="r" defTabSz="121893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5" algn="r" defTabSz="121893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r" defTabSz="121893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r" defTabSz="121893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6410" y="330203"/>
            <a:ext cx="11377084" cy="6195484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58140" y="434163"/>
            <a:ext cx="11075745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670984" y="4984760"/>
            <a:ext cx="10911416" cy="1051983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31" name="Text Placeholder 3"/>
          <p:cNvSpPr>
            <a:spLocks noGrp="1"/>
          </p:cNvSpPr>
          <p:nvPr>
            <p:ph type="body" idx="1"/>
          </p:nvPr>
        </p:nvSpPr>
        <p:spPr bwMode="auto">
          <a:xfrm>
            <a:off x="670984" y="531290"/>
            <a:ext cx="10911416" cy="4186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5035551" y="6112934"/>
            <a:ext cx="3048000" cy="364067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rtl="1">
              <a:defRPr/>
            </a:pPr>
            <a:fld id="{B5CC4C74-093A-4726-BBDB-2EA09C5BA130}" type="datetime1">
              <a:rPr lang="en-US" smtClean="0">
                <a:solidFill>
                  <a:srgbClr val="E3DED1">
                    <a:shade val="50000"/>
                  </a:srgbClr>
                </a:solidFill>
              </a:rPr>
              <a:t>2/11/2025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8083551" y="6112934"/>
            <a:ext cx="3048000" cy="364067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rtl="1"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1131551" y="6112934"/>
            <a:ext cx="609600" cy="364067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rtl="1">
              <a:defRPr/>
            </a:pPr>
            <a:fld id="{0B67BBE0-94E4-4845-9785-206D24B32935}" type="slidenum">
              <a:rPr lang="en-US" altLang="en-US">
                <a:solidFill>
                  <a:srgbClr val="E3DED1">
                    <a:shade val="50000"/>
                  </a:srgbClr>
                </a:solidFill>
              </a:rPr>
              <a:pPr rtl="1">
                <a:defRPr/>
              </a:pPr>
              <a:t>‹#›</a:t>
            </a:fld>
            <a:endParaRPr lang="en-US" alt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776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  <p:sldLayoutId id="2147483779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82.xml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8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6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62325" y="501802"/>
            <a:ext cx="54673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4800" b="1" i="0" u="none" strike="noStrike" kern="1200" cap="none" spc="0" normalizeH="0" baseline="0" noProof="0" dirty="0">
                <a:ln w="12700">
                  <a:solidFill>
                    <a:srgbClr val="323232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IranNastaliq" pitchFamily="18" charset="0"/>
                <a:ea typeface="+mn-ea"/>
                <a:cs typeface="IranNastaliq" pitchFamily="18" charset="0"/>
              </a:rPr>
              <a:t>بسمه تعالی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4800" b="1" i="0" u="none" strike="noStrike" kern="1200" cap="none" spc="0" normalizeH="0" baseline="0" noProof="0" dirty="0">
                <a:ln w="12700">
                  <a:solidFill>
                    <a:srgbClr val="323232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IranNastaliq" pitchFamily="18" charset="0"/>
                <a:ea typeface="+mn-ea"/>
                <a:cs typeface="IranNastaliq" pitchFamily="18" charset="0"/>
              </a:rPr>
              <a:t>سازمان جهاد کشاورزی</a:t>
            </a:r>
            <a:r>
              <a:rPr kumimoji="0" lang="en-US" sz="4800" b="1" i="0" u="none" strike="noStrike" kern="1200" cap="none" spc="0" normalizeH="0" baseline="0" noProof="0" dirty="0">
                <a:ln w="12700">
                  <a:solidFill>
                    <a:srgbClr val="323232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IranNastaliq" pitchFamily="18" charset="0"/>
                <a:ea typeface="+mn-ea"/>
                <a:cs typeface="IranNastaliq" pitchFamily="18" charset="0"/>
              </a:rPr>
              <a:t> </a:t>
            </a:r>
            <a:r>
              <a:rPr kumimoji="0" lang="fa-IR" sz="4800" b="1" i="0" u="none" strike="noStrike" kern="1200" cap="none" spc="0" normalizeH="0" baseline="0" noProof="0" dirty="0">
                <a:ln w="12700">
                  <a:solidFill>
                    <a:srgbClr val="323232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IranNastaliq" pitchFamily="18" charset="0"/>
                <a:ea typeface="+mn-ea"/>
                <a:cs typeface="IranNastaliq" pitchFamily="18" charset="0"/>
              </a:rPr>
              <a:t>استان بوشهر</a:t>
            </a:r>
            <a:endParaRPr kumimoji="0" lang="en-US" sz="4800" b="1" i="0" u="none" strike="noStrike" kern="1200" cap="none" spc="0" normalizeH="0" baseline="0" noProof="0" dirty="0">
              <a:ln w="12700">
                <a:solidFill>
                  <a:srgbClr val="323232">
                    <a:satMod val="155000"/>
                  </a:srgb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IranNastaliq" pitchFamily="18" charset="0"/>
              <a:ea typeface="+mn-ea"/>
              <a:cs typeface="IranNastaliq" pitchFamily="18" charset="0"/>
            </a:endParaRPr>
          </a:p>
        </p:txBody>
      </p:sp>
      <p:pic>
        <p:nvPicPr>
          <p:cNvPr id="5" name="Picture 4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971558"/>
            <a:ext cx="1905000" cy="80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C48B0EB-2A7A-4A5E-9ADB-4749D1CD6EE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96412" y="971556"/>
            <a:ext cx="1405467" cy="12382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8"/>
          <p:cNvSpPr/>
          <p:nvPr/>
        </p:nvSpPr>
        <p:spPr>
          <a:xfrm>
            <a:off x="2209799" y="2071462"/>
            <a:ext cx="9060455" cy="312403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76307" tIns="38153" rIns="76307" bIns="38153">
            <a:spAutoFit/>
          </a:bodyPr>
          <a:lstStyle/>
          <a:p>
            <a:pPr marL="0" marR="0" lvl="0" indent="0" algn="ctr" defTabSz="914296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6600" b="1" i="0" u="none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1B587C">
                    <a:lumMod val="60000"/>
                    <a:lumOff val="40000"/>
                  </a:srgbClr>
                </a:solidFill>
                <a:effectLst/>
                <a:uLnTx/>
                <a:uFillTx/>
                <a:latin typeface="IranNastaliq" pitchFamily="18" charset="0"/>
                <a:ea typeface="+mn-ea"/>
                <a:cs typeface="B Davat" panose="00000400000000000000" pitchFamily="2" charset="-78"/>
              </a:rPr>
              <a:t>سیمای بخش کشاورزی استان بوشهر به تفکیک شهرستان 1403-1402</a:t>
            </a:r>
            <a:endParaRPr kumimoji="0" lang="fa-IR" sz="3200" b="1" i="0" u="none" strike="noStrike" kern="1200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rgbClr val="1B587C">
                  <a:lumMod val="60000"/>
                  <a:lumOff val="40000"/>
                </a:srgbClr>
              </a:solidFill>
              <a:effectLst/>
              <a:uLnTx/>
              <a:uFillTx/>
              <a:latin typeface="IranNastaliq" pitchFamily="18" charset="0"/>
              <a:ea typeface="+mn-ea"/>
              <a:cs typeface="B Davat" panose="00000400000000000000" pitchFamily="2" charset="-78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74967" y="4262049"/>
            <a:ext cx="2971800" cy="1866904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solidFill>
                  <a:srgbClr val="008000"/>
                </a:solidFill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76610A-89EA-4108-B281-F4D5E1B62E67}"/>
              </a:ext>
            </a:extLst>
          </p:cNvPr>
          <p:cNvSpPr txBox="1"/>
          <p:nvPr/>
        </p:nvSpPr>
        <p:spPr>
          <a:xfrm>
            <a:off x="174967" y="5842337"/>
            <a:ext cx="26271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296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4000" b="1" i="0" u="none" strike="noStrike" kern="1200" cap="none" spc="0" normalizeH="0" baseline="0" noProof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IranNastaliq" pitchFamily="18" charset="0"/>
                <a:ea typeface="+mn-ea"/>
                <a:cs typeface="B Davat" panose="00000400000000000000" pitchFamily="2" charset="-78"/>
              </a:rPr>
              <a:t>بهمن ‌ماه 1403</a:t>
            </a:r>
            <a:endParaRPr kumimoji="0" lang="fa-IR" sz="4000" b="1" i="0" u="none" strike="noStrike" kern="1200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IranNastaliq" pitchFamily="18" charset="0"/>
              <a:ea typeface="+mn-ea"/>
              <a:cs typeface="B Davat" panose="00000400000000000000" pitchFamily="2" charset="-78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12F7F41-4B04-4A19-A683-7A4E30637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A960C6-2862-4A62-AC88-5F4D46DD7B5A}" type="slidenum">
              <a:rPr lang="en-US" altLang="en-US" smtClean="0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1</a:t>
            </a:fld>
            <a:endParaRPr lang="en-US" alt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87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955495" y="370900"/>
            <a:ext cx="8367296" cy="76200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معرفی نمایندگان مجلس و  مسئولین شهرستان </a:t>
            </a:r>
            <a:r>
              <a:rPr kumimoji="0" lang="fa-IR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تنگستان</a:t>
            </a:r>
            <a:endParaRPr kumimoji="0" lang="fa-IR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Titr" panose="00000700000000000000" pitchFamily="2" charset="-78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7865062" y="3628783"/>
            <a:ext cx="2731931" cy="542829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lvl="0" algn="ctr" defTabSz="914241" rtl="1">
              <a:defRPr/>
            </a:pPr>
            <a:r>
              <a:rPr lang="fa-IR" sz="16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رئیس کل دادگاه های عمومی و انقلاب</a:t>
            </a:r>
            <a:endParaRPr lang="fa-IR" sz="16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7865062" y="1838275"/>
            <a:ext cx="2731931" cy="835299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امام جمعه و نماینده ولی فقیه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4980947" y="3618360"/>
            <a:ext cx="2731931" cy="546726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شهردار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7865063" y="4194024"/>
            <a:ext cx="2731930" cy="4347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رحمان مددی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4980947" y="4247812"/>
            <a:ext cx="2731931" cy="3810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علیرضا </a:t>
            </a:r>
            <a:r>
              <a:rPr kumimoji="0" lang="fa-IR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پورضا</a:t>
            </a:r>
            <a:endParaRPr kumimoji="0" lang="fa-IR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sp>
        <p:nvSpPr>
          <p:cNvPr id="64" name="Rounded Rectangle 63"/>
          <p:cNvSpPr/>
          <p:nvPr/>
        </p:nvSpPr>
        <p:spPr>
          <a:xfrm>
            <a:off x="1707701" y="4194024"/>
            <a:ext cx="2731930" cy="4347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1600" dirty="0">
                <a:solidFill>
                  <a:sysClr val="windowText" lastClr="000000"/>
                </a:solidFill>
                <a:latin typeface="Calibri"/>
                <a:cs typeface="B Titr" pitchFamily="2" charset="-78"/>
              </a:rPr>
              <a:t>سرهنگ عبدالعزیز نیکوکار</a:t>
            </a:r>
            <a:endParaRPr kumimoji="0" lang="fa-IR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1758677" y="1838275"/>
            <a:ext cx="2731931" cy="76281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فرماندار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1721667" y="2705187"/>
            <a:ext cx="2717964" cy="52260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مسلم سلیمانی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4980948" y="1851986"/>
            <a:ext cx="2731931" cy="810072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نماینده مجلس شورای اسلامی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sp>
        <p:nvSpPr>
          <p:cNvPr id="68" name="Rounded Rectangle 67"/>
          <p:cNvSpPr/>
          <p:nvPr/>
        </p:nvSpPr>
        <p:spPr>
          <a:xfrm>
            <a:off x="4980949" y="2668584"/>
            <a:ext cx="2731930" cy="52759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غلامحسین زارعی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7865063" y="2736800"/>
            <a:ext cx="2731930" cy="45937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500" dirty="0">
                <a:solidFill>
                  <a:sysClr val="windowText" lastClr="000000"/>
                </a:solidFill>
                <a:cs typeface="B Titr" pitchFamily="2" charset="-78"/>
              </a:rPr>
              <a:t>حبیب </a:t>
            </a:r>
            <a:r>
              <a:rPr lang="fa-IR" sz="1500" dirty="0" err="1">
                <a:solidFill>
                  <a:sysClr val="windowText" lastClr="000000"/>
                </a:solidFill>
                <a:cs typeface="B Titr" pitchFamily="2" charset="-78"/>
              </a:rPr>
              <a:t>پهلوزاده</a:t>
            </a:r>
            <a:endParaRPr kumimoji="0" lang="fa-IR" sz="15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1758677" y="3618360"/>
            <a:ext cx="2731931" cy="53340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فرمانده انتظامی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0909870" y="516199"/>
            <a:ext cx="1282130" cy="615202"/>
            <a:chOff x="10575929" y="432238"/>
            <a:chExt cx="1616072" cy="1229351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432238"/>
              <a:ext cx="1301380" cy="998481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7" name="TextBox 16"/>
            <p:cNvSpPr txBox="1"/>
            <p:nvPr/>
          </p:nvSpPr>
          <p:spPr>
            <a:xfrm>
              <a:off x="10575929" y="1138825"/>
              <a:ext cx="1616072" cy="522764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1100" b="0" i="0" u="none" strike="noStrike" kern="1200" cap="none" spc="0" normalizeH="0" baseline="0" noProof="0" dirty="0">
                <a:ln>
                  <a:solidFill>
                    <a:srgbClr val="90BC33">
                      <a:lumMod val="75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9851669-A8DE-4B27-981F-89CC6EBF2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A7D-E7FB-495E-82B3-E94CD1D3B817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301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68162" y="368869"/>
            <a:ext cx="8649729" cy="6604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09" tIns="60854" rIns="121709" bIns="60854" rtlCol="1" anchor="ctr"/>
          <a:lstStyle/>
          <a:p>
            <a:pPr marL="0" marR="0" lvl="0" indent="0" algn="ctr" defTabSz="12189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سیمای کشاورزی شهرستان </a:t>
            </a:r>
            <a:r>
              <a:rPr kumimoji="0" lang="fa-IR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تنگستان</a:t>
            </a: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 »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307892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جمعیت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315559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76706 نفر</a:t>
            </a:r>
            <a:endParaRPr kumimoji="0" lang="fa-I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23122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منابع آبی شهرستان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097684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مساحت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071084" y="2873618"/>
            <a:ext cx="210312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کل اراضی کشاورزی 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4997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54/13 میلیون متر مکعب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105351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1950 کیلومتر مربع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078751" y="3418893"/>
            <a:ext cx="2103120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21 هزار هکتار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37573" y="2851865"/>
            <a:ext cx="18288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مراتع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845240" y="3354978"/>
            <a:ext cx="1828800" cy="457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124/829 هزار هکتار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445326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تعداد بهره برداران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452992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4433  نفر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393911" y="3384315"/>
            <a:ext cx="1828800" cy="457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3/284 هزار هکتار</a:t>
            </a:r>
            <a:endParaRPr kumimoji="0" lang="fa-I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447031" y="3365183"/>
            <a:ext cx="1828800" cy="457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19/780 هزار هکتار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561361" y="4247625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جمع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تولیدات باغی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569027" y="4792900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21/479 هزار تن 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735698" y="4247625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جمع تولیدات زراعی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743365" y="4792900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25/247 هزار تن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1882283" y="4236580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جمع تولیدات دامی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889950" y="4781855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4/422 هزار تن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866696" y="5491846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جمع کل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تولیدات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4874362" y="603712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51/147 هزار تن 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319767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جمعیت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634997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منابع آبی شهرستان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9109559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مساحت 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3457201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تعداد بهره برداران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408554" y="2839040"/>
            <a:ext cx="18288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باغی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6342077" y="1625654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جمعیت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657307" y="1625654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منابع آبی شهرستان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9131869" y="1625654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مساحت 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3479511" y="1625654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تعداد بهره برداران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4479092" y="2819908"/>
            <a:ext cx="18288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جنگل 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6381805" y="1625654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جمعیت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10867291" y="449235"/>
            <a:ext cx="1282130" cy="581268"/>
            <a:chOff x="10575928" y="825907"/>
            <a:chExt cx="1616072" cy="1161541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4" y="825907"/>
              <a:ext cx="1301380" cy="998481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47" name="TextBox 46"/>
            <p:cNvSpPr txBox="1"/>
            <p:nvPr/>
          </p:nvSpPr>
          <p:spPr>
            <a:xfrm>
              <a:off x="10575928" y="1464684"/>
              <a:ext cx="1616072" cy="522764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1100" b="0" i="0" u="none" strike="noStrike" kern="1200" cap="none" spc="0" normalizeH="0" baseline="0" noProof="0" dirty="0">
                <a:ln>
                  <a:solidFill>
                    <a:srgbClr val="90BC33">
                      <a:lumMod val="75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50" name="Rounded Rectangle 14">
            <a:extLst>
              <a:ext uri="{FF2B5EF4-FFF2-40B4-BE49-F238E27FC236}">
                <a16:creationId xmlns:a16="http://schemas.microsoft.com/office/drawing/2014/main" id="{BE992AC0-9518-4389-9675-86AE24BCD1E8}"/>
              </a:ext>
            </a:extLst>
          </p:cNvPr>
          <p:cNvSpPr/>
          <p:nvPr/>
        </p:nvSpPr>
        <p:spPr>
          <a:xfrm>
            <a:off x="362756" y="2876011"/>
            <a:ext cx="1828800" cy="457200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000" b="1" dirty="0">
                <a:solidFill>
                  <a:sysClr val="windowText" lastClr="000000"/>
                </a:solidFill>
                <a:latin typeface="Trebuchet MS"/>
                <a:cs typeface="B Titr" panose="00000700000000000000" pitchFamily="2" charset="-78"/>
              </a:rPr>
              <a:t>زراعی</a:t>
            </a:r>
          </a:p>
        </p:txBody>
      </p:sp>
      <p:sp>
        <p:nvSpPr>
          <p:cNvPr id="51" name="Rounded Rectangle 15">
            <a:extLst>
              <a:ext uri="{FF2B5EF4-FFF2-40B4-BE49-F238E27FC236}">
                <a16:creationId xmlns:a16="http://schemas.microsoft.com/office/drawing/2014/main" id="{FC51CA17-C6B5-488E-BBF0-BB150A8292D4}"/>
              </a:ext>
            </a:extLst>
          </p:cNvPr>
          <p:cNvSpPr/>
          <p:nvPr/>
        </p:nvSpPr>
        <p:spPr>
          <a:xfrm>
            <a:off x="362756" y="3397550"/>
            <a:ext cx="1828800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9/513 هزار هکتار</a:t>
            </a:r>
            <a:endParaRPr kumimoji="0" lang="fa-I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F2933E95-CBF0-4DB2-8C89-EF80A551C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507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3579784"/>
              </p:ext>
            </p:extLst>
          </p:nvPr>
        </p:nvGraphicFramePr>
        <p:xfrm>
          <a:off x="166194" y="1114266"/>
          <a:ext cx="11521440" cy="4566581"/>
        </p:xfrm>
        <a:graphic>
          <a:graphicData uri="http://schemas.openxmlformats.org/drawingml/2006/table">
            <a:tbl>
              <a:tblPr rtl="1" firstRow="1" bandRow="1">
                <a:tableStyleId>{5FD0F851-EC5A-4D38-B0AD-8093EC10F338}</a:tableStyleId>
              </a:tblPr>
              <a:tblGrid>
                <a:gridCol w="17283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30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51153">
                <a:tc rowSpan="3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دام و طیور</a:t>
                      </a:r>
                      <a:endParaRPr lang="en-US" sz="16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350 تن گوشت قرمز- 1499 تن شیرخام-2275 تن گوشت طیور-143 تن  تخم مرغ-155 تن عسل	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768">
                <a:tc vMerge="1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18 واحد مرغداری گوشتی به ظرفیت 518340 قطعه	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8908">
                <a:tc vMerge="1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49 زنبورستان با 11242 کندوی مدرن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8908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شیلات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38مزرعه پرورش میگو (سایت های دلوار</a:t>
                      </a:r>
                      <a:r>
                        <a:rPr lang="fa-IR" sz="1600" b="1" baseline="0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1 و2</a:t>
                      </a:r>
                      <a:r>
                        <a:rPr lang="fa-IR" sz="16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) با تولید 1313 تن در سال </a:t>
                      </a:r>
                      <a:r>
                        <a:rPr lang="fa-IR" sz="1600" b="1" baseline="0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1402-صید ماهی 6491 تن-صید میگو 228 تن</a:t>
                      </a:r>
                      <a:endParaRPr lang="fa-IR" sz="1600" b="1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8908">
                <a:tc rowSpan="3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زراعت</a:t>
                      </a:r>
                      <a:r>
                        <a:rPr lang="fa-IR" sz="1600" b="1" baseline="0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و باغبانی</a:t>
                      </a:r>
                      <a:endParaRPr lang="fa-IR" sz="1600" b="1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4000 هکتار گندم دیم و  800 هکتار گندم آبی،</a:t>
                      </a:r>
                      <a:r>
                        <a:rPr lang="fa-IR" sz="1600" b="1" baseline="0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کل تولید گندم 2164 تن</a:t>
                      </a:r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، 200 هکتار جو آبی ، 1200 هکتار جو دیم، کل تولید جو 485 تن ، 2400 هکتار تنباکو تولید 6960 تن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8908">
                <a:tc vMerge="1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2892 هکتار خرما با تولید 18600 تن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8908">
                <a:tc vMerge="1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5 هکتار گلخانه و سایبان با ظرفیت تولید 203 تن گوجه فرنگی ، سبزی و گیاهان دارویی </a:t>
                      </a:r>
                      <a:r>
                        <a:rPr lang="fa-IR" sz="1600" b="1" dirty="0">
                          <a:solidFill>
                            <a:srgbClr val="FF0000"/>
                          </a:solidFill>
                          <a:cs typeface="B Nazanin" panose="00000400000000000000" pitchFamily="2" charset="-78"/>
                        </a:rPr>
                        <a:t>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8908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cs typeface="B Nazanin" panose="00000400000000000000" pitchFamily="2" charset="-78"/>
                        </a:rPr>
                        <a:t>صنایع تبدیلی</a:t>
                      </a:r>
                      <a:endParaRPr lang="en-US" sz="1600" b="1" dirty="0"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cs typeface="B Nazanin" panose="00000400000000000000" pitchFamily="2" charset="-78"/>
                        </a:rPr>
                        <a:t>تعداد</a:t>
                      </a:r>
                      <a:r>
                        <a:rPr lang="fa-IR" sz="1600" b="1" baseline="0" dirty="0">
                          <a:cs typeface="B Nazanin" panose="00000400000000000000" pitchFamily="2" charset="-78"/>
                        </a:rPr>
                        <a:t> کل صنایع تبدیلی 27 واحد با ظرفیت 70690 تن-تعداد 8 واحد فرآوری و بسته بندی خرما با ظرفیت 12750 تن</a:t>
                      </a:r>
                      <a:endParaRPr lang="fa-IR" sz="1600" b="1" dirty="0">
                        <a:solidFill>
                          <a:srgbClr val="FF0000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10867292" y="220216"/>
            <a:ext cx="1324708" cy="499773"/>
            <a:chOff x="10575929" y="488001"/>
            <a:chExt cx="1616072" cy="114395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488001"/>
              <a:ext cx="1301378" cy="998482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10575929" y="1138824"/>
              <a:ext cx="1616072" cy="493131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algn="ctr" defTabSz="914241" rtl="1">
                <a:defRPr/>
              </a:pPr>
              <a:endParaRPr lang="fa-IR" sz="800" dirty="0">
                <a:ln>
                  <a:solidFill>
                    <a:srgbClr val="90BC33">
                      <a:lumMod val="75000"/>
                    </a:srgbClr>
                  </a:solidFill>
                </a:ln>
                <a:solidFill>
                  <a:prstClr val="black"/>
                </a:solidFill>
                <a:cs typeface="B Titr" panose="00000700000000000000" pitchFamily="2" charset="-78"/>
              </a:endParaRPr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1766574" y="59639"/>
            <a:ext cx="8487280" cy="73131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21725" tIns="60862" rIns="121725" bIns="60862" rtlCol="1" anchor="ctr"/>
          <a:lstStyle/>
          <a:p>
            <a:pPr algn="ctr" defTabSz="1219080" rtl="1">
              <a:defRPr/>
            </a:pPr>
            <a:r>
              <a:rPr lang="fa-IR" sz="2800" kern="0" dirty="0">
                <a:solidFill>
                  <a:sysClr val="windowText" lastClr="000000"/>
                </a:solidFill>
                <a:latin typeface="Calibri"/>
                <a:cs typeface="B Titr" panose="00000700000000000000" pitchFamily="2" charset="-78"/>
              </a:rPr>
              <a:t>وضعیت کشاورزی شهرستان تنگستان در یک نگاه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659A31-0BB9-4A52-A295-6EB5EB5DD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2032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0867292" y="207184"/>
            <a:ext cx="1324708" cy="512805"/>
            <a:chOff x="10575929" y="458172"/>
            <a:chExt cx="1616072" cy="117378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458172"/>
              <a:ext cx="1301378" cy="998482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10575929" y="1138824"/>
              <a:ext cx="1616072" cy="493131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800" b="0" i="0" u="none" strike="noStrike" kern="1200" cap="none" spc="0" normalizeH="0" baseline="0" noProof="0" dirty="0">
                  <a:ln>
                    <a:solidFill>
                      <a:srgbClr val="90BC33">
                        <a:lumMod val="75000"/>
                      </a:srgb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/>
                  <a:ea typeface="+mn-ea"/>
                  <a:cs typeface="B Titr" panose="00000700000000000000" pitchFamily="2" charset="-78"/>
                </a:rPr>
                <a:t>ا</a:t>
              </a:r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1766574" y="59639"/>
            <a:ext cx="8487280" cy="73131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21725" tIns="60862" rIns="121725" bIns="60862" rtlCol="1" anchor="ctr"/>
          <a:lstStyle/>
          <a:p>
            <a:pPr marL="0" marR="0" lvl="0" indent="0" algn="ctr" defTabSz="121908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مزیت های کشاورزی شهرستان تنگستان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8247124"/>
              </p:ext>
            </p:extLst>
          </p:nvPr>
        </p:nvGraphicFramePr>
        <p:xfrm>
          <a:off x="166194" y="1195753"/>
          <a:ext cx="11521440" cy="4455089"/>
        </p:xfrm>
        <a:graphic>
          <a:graphicData uri="http://schemas.openxmlformats.org/drawingml/2006/table">
            <a:tbl>
              <a:tblPr rtl="1" firstRow="1" bandRow="1">
                <a:tableStyleId>{5FD0F851-EC5A-4D38-B0AD-8093EC10F338}</a:tableStyleId>
              </a:tblPr>
              <a:tblGrid>
                <a:gridCol w="11521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4743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دومین</a:t>
                      </a:r>
                      <a:r>
                        <a:rPr lang="fa-IR" sz="1800" b="1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تولید کننده خرمای استان با کیفیت مرغوب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946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تولید سبزی و صیفی</a:t>
                      </a:r>
                      <a:endParaRPr lang="en-US" sz="18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3900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قطب تولید تنباکو کشور</a:t>
                      </a:r>
                      <a:endParaRPr lang="en-US" sz="18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3900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تولید گندم آبی و دیم</a:t>
                      </a:r>
                      <a:endParaRPr lang="en-US" sz="18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3900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cs typeface="B Nazanin" panose="00000400000000000000" pitchFamily="2" charset="-78"/>
                        </a:rPr>
                        <a:t>واحدهای </a:t>
                      </a:r>
                      <a:r>
                        <a:rPr lang="fa-IR" sz="1800" b="1" dirty="0" err="1">
                          <a:cs typeface="B Nazanin" panose="00000400000000000000" pitchFamily="2" charset="-78"/>
                        </a:rPr>
                        <a:t>فراوری</a:t>
                      </a:r>
                      <a:r>
                        <a:rPr lang="fa-IR" sz="1800" b="1" dirty="0">
                          <a:cs typeface="B Nazanin" panose="00000400000000000000" pitchFamily="2" charset="-78"/>
                        </a:rPr>
                        <a:t> و بسته بندی </a:t>
                      </a:r>
                      <a:r>
                        <a:rPr lang="fa-IR" sz="1800" b="1" dirty="0" err="1">
                          <a:cs typeface="B Nazanin" panose="00000400000000000000" pitchFamily="2" charset="-78"/>
                        </a:rPr>
                        <a:t>ایزیان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3900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cs typeface="B Nazanin" panose="00000400000000000000" pitchFamily="2" charset="-78"/>
                        </a:rPr>
                        <a:t>صنایع تبدیلی و تکمیلی کشاورزی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3900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cs typeface="B Nazanin" panose="00000400000000000000" pitchFamily="2" charset="-78"/>
                        </a:rPr>
                        <a:t>سایت های پرورش </a:t>
                      </a:r>
                      <a:r>
                        <a:rPr lang="fa-IR" sz="1800" b="1" dirty="0" err="1">
                          <a:cs typeface="B Nazanin" panose="00000400000000000000" pitchFamily="2" charset="-78"/>
                        </a:rPr>
                        <a:t>میگو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3900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قطب تولید ماهی پرورشی</a:t>
                      </a:r>
                      <a:r>
                        <a:rPr lang="fa-IR" sz="1800" b="1" baseline="0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</a:t>
                      </a:r>
                      <a:endParaRPr lang="en-US" sz="1800" b="1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D5BE0C5-53AE-401D-9CC3-3C8360DEF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13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608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1059296" y="286439"/>
            <a:ext cx="1132703" cy="436219"/>
            <a:chOff x="10575929" y="639582"/>
            <a:chExt cx="1616072" cy="99848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4" y="639582"/>
              <a:ext cx="1301379" cy="998482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10575929" y="1138824"/>
              <a:ext cx="1616072" cy="493131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rebuchet MS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1050323" y="165658"/>
            <a:ext cx="9910119" cy="6604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06" tIns="60853" rIns="121706" bIns="60853" rtlCol="1" anchor="ctr"/>
          <a:lstStyle/>
          <a:p>
            <a:pPr marL="0" marR="0" lvl="0" indent="0" algn="ctr" defTabSz="121887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چالش ها و راهکارها شهرستان </a:t>
            </a:r>
            <a:r>
              <a:rPr kumimoji="0" lang="fa-IR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تنگستان</a:t>
            </a:r>
            <a:endParaRPr kumimoji="0" lang="fa-IR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anose="00000700000000000000" pitchFamily="2" charset="-78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054728"/>
              </p:ext>
            </p:extLst>
          </p:nvPr>
        </p:nvGraphicFramePr>
        <p:xfrm>
          <a:off x="634701" y="946969"/>
          <a:ext cx="11198711" cy="4997293"/>
        </p:xfrm>
        <a:graphic>
          <a:graphicData uri="http://schemas.openxmlformats.org/drawingml/2006/table">
            <a:tbl>
              <a:tblPr rtl="1" firstRow="1" bandRow="1">
                <a:tableStyleId>{5FD0F851-EC5A-4D38-B0AD-8093EC10F338}</a:tableStyleId>
              </a:tblPr>
              <a:tblGrid>
                <a:gridCol w="58316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67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5285"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Titr" panose="00000700000000000000" pitchFamily="2" charset="-78"/>
                        </a:rPr>
                        <a:t>چالش ها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Titr" panose="00000700000000000000" pitchFamily="2" charset="-78"/>
                        </a:rPr>
                        <a:t>راهکارها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923">
                <a:tc>
                  <a:txBody>
                    <a:bodyPr/>
                    <a:lstStyle/>
                    <a:p>
                      <a:pPr marL="0" marR="0" lvl="0" indent="0" algn="ctr" defTabSz="1219110" rtl="1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عدم پرداخت غرامت به موقع بیمه محصولات کشاورزی به </a:t>
                      </a:r>
                      <a:r>
                        <a:rPr kumimoji="0" lang="fa-IR" sz="1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بهره‌برداران</a:t>
                      </a:r>
                      <a:endParaRPr kumimoji="0" lang="fa-I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B Nazanin" panose="00000400000000000000" pitchFamily="2" charset="-78"/>
                        <a:ea typeface="+mn-ea"/>
                        <a:cs typeface="B Nazanin" panose="00000400000000000000" pitchFamily="2" charset="-78"/>
                      </a:endParaRPr>
                    </a:p>
                    <a:p>
                      <a:pPr algn="r" rtl="1"/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وپایین ترین تعهدات بیمه ای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پرداخت غرامت بیمه قبل از شروع فصل زراعی</a:t>
                      </a:r>
                    </a:p>
                    <a:p>
                      <a:pPr marL="0" marR="0" lvl="0" indent="0" algn="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4154">
                <a:tc>
                  <a:txBody>
                    <a:bodyPr/>
                    <a:lstStyle/>
                    <a:p>
                      <a:pPr marL="0" marR="0" lvl="0" indent="0" algn="ctr" defTabSz="1219110" rtl="1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عدم توجه دولت به پرداخت تسهیلات جهت احداث گلخانه‌ها در سال‌های اخیر باتوجه به کمبود شدید آب در منطقه و کاهش کیفیت منابع اب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پرداخت تسهیلات ارزان قیمت و درازمدت</a:t>
                      </a:r>
                    </a:p>
                    <a:p>
                      <a:pPr marL="0" marR="0" lvl="0" indent="0" algn="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7220">
                <a:tc>
                  <a:txBody>
                    <a:bodyPr/>
                    <a:lstStyle/>
                    <a:p>
                      <a:pPr marL="0" marR="0" lvl="0" indent="0" algn="ctr" defTabSz="1219110" rtl="1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عدم توزیع مناسب و زمان مناسب در اوج مصرف کود توسط عاملین برای کشاورزان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توانمند نمودن عاملین توزیع کود از طریق تسهیلات و بویژه </a:t>
                      </a:r>
                      <a:r>
                        <a:rPr kumimoji="0" lang="fa-IR" sz="1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عاملیت‌های</a:t>
                      </a:r>
                      <a:r>
                        <a:rPr kumimoji="0" lang="fa-I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 توزیع روستایی که در حال حاضر در دشتی بسیار </a:t>
                      </a:r>
                      <a:r>
                        <a:rPr kumimoji="0" lang="fa-IR" sz="1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ناتوانند</a:t>
                      </a:r>
                      <a:endParaRPr kumimoji="0" lang="fa-I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B Nazanin" panose="00000400000000000000" pitchFamily="2" charset="-78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8922"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B Nazanin" panose="00000400000000000000" pitchFamily="2" charset="-78"/>
                        </a:rPr>
                        <a:t>وجود آفت چوب خوار </a:t>
                      </a:r>
                      <a:r>
                        <a:rPr kumimoji="0" lang="fa-IR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B Nazanin" panose="00000400000000000000" pitchFamily="2" charset="-78"/>
                        </a:rPr>
                        <a:t>نخیلات</a:t>
                      </a:r>
                      <a:endParaRPr kumimoji="0" lang="fa-IR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تخصیص اعتبار لازم جهت </a:t>
                      </a:r>
                      <a:r>
                        <a:rPr kumimoji="0" lang="fa-IR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جهت</a:t>
                      </a:r>
                      <a:r>
                        <a:rPr kumimoji="0" lang="fa-I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مبارزه فیزیکی و شیمیایی</a:t>
                      </a:r>
                      <a:endParaRPr kumimoji="0" 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4154"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B Nazanin" panose="00000400000000000000" pitchFamily="2" charset="-78"/>
                        </a:rPr>
                        <a:t>عدم توجه دولت به حفظ خاک و تغذیه ان</a:t>
                      </a:r>
                      <a:endParaRPr kumimoji="0" 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B Nazanin" panose="00000400000000000000" pitchFamily="2" charset="-78"/>
                        </a:rPr>
                        <a:t>با کمک های تسهیلاتی و بلاعوض مانع از تخریب بیشتر خاک های کشاورزی گردیم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333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Titr" panose="00000700000000000000" pitchFamily="2" charset="-78"/>
                        </a:rPr>
                        <a:t>انتقال اب سد خاییز به نخیلات اهرم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B Nazanin" panose="00000400000000000000" pitchFamily="2" charset="-78"/>
                        </a:rPr>
                        <a:t>تامین اعتبار مورد نیاز پروژه طبق وعده های داده شده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415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Titr" panose="00000700000000000000" pitchFamily="2" charset="-78"/>
                        </a:rPr>
                        <a:t>حریم 2 کیلومتری دریا با توجه به بیشترین مرز ابی با دریا چالش جدی ساحل نشینان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این</a:t>
                      </a:r>
                      <a:r>
                        <a:rPr lang="fa-IR" sz="1600" b="1" baseline="0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قانون برای اراضی ساحلی دریای خزر است نه ساحل خلیج فارس </a:t>
                      </a:r>
                      <a:endParaRPr lang="en-US" sz="1600" b="1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2415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Titr" panose="00000700000000000000" pitchFamily="2" charset="-78"/>
                        </a:rPr>
                        <a:t>تعیین تکلیف اراضی مازاد بر نسق کشاورزان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کشاورزانی که سالیان متمادی بر اراضی خود کشت وزرع می کنند نمی توانند سند دریافت نمایند </a:t>
                      </a:r>
                      <a:endParaRPr lang="en-US" sz="1600" b="1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A4649B-6F08-47B0-BF62-73E6D96C0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14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1105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que 25"/>
          <p:cNvSpPr/>
          <p:nvPr/>
        </p:nvSpPr>
        <p:spPr>
          <a:xfrm>
            <a:off x="3224054" y="221870"/>
            <a:ext cx="6822743" cy="719635"/>
          </a:xfrm>
          <a:prstGeom prst="plaqu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426" tIns="45718" rIns="91426" bIns="45718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« سیمای کشاورزی شهرستان جم» 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238614" y="2087617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اطلاعات کلی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0575929" y="221870"/>
            <a:ext cx="1616071" cy="877609"/>
            <a:chOff x="10575929" y="337022"/>
            <a:chExt cx="1616072" cy="1171582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337022"/>
              <a:ext cx="1301379" cy="998481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0" name="TextBox 9"/>
            <p:cNvSpPr txBox="1"/>
            <p:nvPr/>
          </p:nvSpPr>
          <p:spPr>
            <a:xfrm>
              <a:off x="10575929" y="1138824"/>
              <a:ext cx="1616072" cy="369780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1200" b="0" i="0" u="none" strike="noStrike" kern="1200" cap="none" spc="0" normalizeH="0" baseline="0" noProof="0" dirty="0">
                <a:ln w="0"/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43" name="Rounded Rectangle 42"/>
          <p:cNvSpPr/>
          <p:nvPr/>
        </p:nvSpPr>
        <p:spPr>
          <a:xfrm>
            <a:off x="238614" y="2697216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اطلاعات کشاورزی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233309" y="3306815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چالشها و فرصتها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238614" y="1538582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شامل بخش های :</a:t>
            </a:r>
          </a:p>
        </p:txBody>
      </p:sp>
      <p:sp>
        <p:nvSpPr>
          <p:cNvPr id="4" name="Flowchart: Multidocument 3"/>
          <p:cNvSpPr/>
          <p:nvPr/>
        </p:nvSpPr>
        <p:spPr>
          <a:xfrm>
            <a:off x="2414954" y="1959816"/>
            <a:ext cx="9619699" cy="4792676"/>
          </a:xfrm>
          <a:prstGeom prst="flowChartMultidocumen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ounded Rectangle 49">
            <a:extLst>
              <a:ext uri="{FF2B5EF4-FFF2-40B4-BE49-F238E27FC236}">
                <a16:creationId xmlns:a16="http://schemas.microsoft.com/office/drawing/2014/main" id="{4F2CF100-999A-0AEB-A05A-830E134F2B06}"/>
              </a:ext>
            </a:extLst>
          </p:cNvPr>
          <p:cNvSpPr/>
          <p:nvPr/>
        </p:nvSpPr>
        <p:spPr>
          <a:xfrm>
            <a:off x="3463290" y="1202299"/>
            <a:ext cx="6012180" cy="4967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5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بازدید استانی وزیر محترم جهاد کشاورزی </a:t>
            </a:r>
          </a:p>
        </p:txBody>
      </p:sp>
    </p:spTree>
    <p:extLst>
      <p:ext uri="{BB962C8B-B14F-4D97-AF65-F5344CB8AC3E}">
        <p14:creationId xmlns:p14="http://schemas.microsoft.com/office/powerpoint/2010/main" val="27071139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641614" y="183864"/>
            <a:ext cx="7315199" cy="762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مدیریت جهاد کشاورزی شهرستان جم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438679" y="4595900"/>
            <a:ext cx="3436332" cy="47387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آقای رضا رونما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470403" y="4080687"/>
            <a:ext cx="3424124" cy="42648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مدیر جهاد شهرستان جم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436103" y="5144844"/>
            <a:ext cx="3436332" cy="47387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مدرک تحصیلی </a:t>
            </a:r>
            <a:r>
              <a:rPr kumimoji="0" lang="fa-I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:فوق لیسانس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453863" y="5714175"/>
            <a:ext cx="3424124" cy="42648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رشته تحصیلی :مهندسی </a:t>
            </a:r>
            <a:r>
              <a:rPr kumimoji="0" lang="fa-IR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آبخیزداری</a:t>
            </a:r>
            <a:endParaRPr kumimoji="0" lang="fa-I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anose="00000700000000000000" pitchFamily="2" charset="-78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451743" y="6236364"/>
            <a:ext cx="3436332" cy="47387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تاریخ انتصاب :1401/9/1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0867292" y="203129"/>
            <a:ext cx="1324708" cy="875649"/>
            <a:chOff x="10575929" y="313347"/>
            <a:chExt cx="1616072" cy="1177162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75929" y="313347"/>
              <a:ext cx="1301378" cy="998482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1" name="TextBox 10"/>
            <p:cNvSpPr txBox="1"/>
            <p:nvPr/>
          </p:nvSpPr>
          <p:spPr>
            <a:xfrm>
              <a:off x="10575929" y="1138824"/>
              <a:ext cx="1616072" cy="351685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11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rebuchet MS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4470403" y="1405719"/>
            <a:ext cx="3424124" cy="25111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6C5DEA5-1BC5-4672-BC3A-EDB1DFDDE8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0551" y="1556342"/>
            <a:ext cx="1883827" cy="223742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91F66D-3950-4490-8333-79319693D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16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7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966512" y="355994"/>
            <a:ext cx="8367296" cy="76200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معرفی نمایندگان مجلس و  مسئولین شهرستان جم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7865062" y="3628783"/>
            <a:ext cx="2731931" cy="542829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lvl="0" algn="ctr" defTabSz="914241" rtl="1">
              <a:defRPr/>
            </a:pPr>
            <a:r>
              <a:rPr lang="fa-IR" sz="16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رئیس کل دادگاه های عمومی و انقلاب</a:t>
            </a:r>
            <a:endParaRPr lang="fa-IR" sz="16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7865062" y="1838275"/>
            <a:ext cx="2731931" cy="835299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امام جمعه و نماینده ولی فقیه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4980947" y="3618360"/>
            <a:ext cx="2731931" cy="546726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شهردار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7865063" y="4194024"/>
            <a:ext cx="2731930" cy="4347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اسماعیل ضمیری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4980947" y="4247812"/>
            <a:ext cx="2731931" cy="3810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سید خلیل حسین زاده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1707701" y="4194024"/>
            <a:ext cx="2731930" cy="4347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سرهنگ یونس دهقانی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1758677" y="1838275"/>
            <a:ext cx="2731931" cy="76281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فرماندار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1721667" y="2705187"/>
            <a:ext cx="2717964" cy="52260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lvl="0" algn="ctr" defTabSz="914241" rtl="1">
              <a:defRPr/>
            </a:pPr>
            <a:r>
              <a:rPr lang="fa-IR" sz="1600" dirty="0">
                <a:solidFill>
                  <a:sysClr val="windowText" lastClr="000000"/>
                </a:solidFill>
                <a:cs typeface="B Titr" pitchFamily="2" charset="-78"/>
              </a:rPr>
              <a:t>مسعود تنگستانی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4980948" y="1851986"/>
            <a:ext cx="2731931" cy="810072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نماینده مجلس شورای اسلامی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sp>
        <p:nvSpPr>
          <p:cNvPr id="68" name="Rounded Rectangle 67"/>
          <p:cNvSpPr/>
          <p:nvPr/>
        </p:nvSpPr>
        <p:spPr>
          <a:xfrm>
            <a:off x="4980949" y="2668584"/>
            <a:ext cx="2731930" cy="52759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موسی احمدی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7865062" y="2702692"/>
            <a:ext cx="2731930" cy="45937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سید علی هاشمی نژاد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1758677" y="3618360"/>
            <a:ext cx="2731931" cy="53340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فرمانده انتظامی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1014158" y="278876"/>
            <a:ext cx="1282130" cy="720125"/>
            <a:chOff x="10733275" y="199047"/>
            <a:chExt cx="1616072" cy="1439018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639584"/>
              <a:ext cx="1301380" cy="998481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7" name="TextBox 16"/>
            <p:cNvSpPr txBox="1"/>
            <p:nvPr/>
          </p:nvSpPr>
          <p:spPr>
            <a:xfrm>
              <a:off x="10733275" y="199047"/>
              <a:ext cx="1616072" cy="522764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1100" b="0" i="0" u="none" strike="noStrike" kern="1200" cap="none" spc="0" normalizeH="0" baseline="0" noProof="0" dirty="0">
                <a:ln>
                  <a:solidFill>
                    <a:srgbClr val="90BC33">
                      <a:lumMod val="75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FDAFA97-F3AA-4AD0-964E-7B670EF95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A7D-E7FB-495E-82B3-E94CD1D3B817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4474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68162" y="368869"/>
            <a:ext cx="8649729" cy="6604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09" tIns="60854" rIns="121709" bIns="60854" rtlCol="1" anchor="ctr"/>
          <a:lstStyle/>
          <a:p>
            <a:pPr marL="0" marR="0" lvl="0" indent="0" algn="ctr" defTabSz="12189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سیمای کشاورزی شهرستان جم »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307892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جمعیت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315559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70051 نفر</a:t>
            </a:r>
            <a:endParaRPr kumimoji="0" lang="fa-I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23122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منابع آبی شهرستان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097684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مساحت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4997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61/14 میلیون متر مکعب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105351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1444 کیلومتر مربع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078751" y="3418893"/>
            <a:ext cx="2103120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6/7 هزار هکتار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793285" y="2833640"/>
            <a:ext cx="210312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مراتع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800952" y="3336753"/>
            <a:ext cx="2103120" cy="457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88/387 هزار هکتار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445326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تعداد بهره برداران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452992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1669 نفر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195696" y="3378915"/>
            <a:ext cx="2103120" cy="457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3/964 هزار هکتار</a:t>
            </a:r>
            <a:endParaRPr kumimoji="0" lang="fa-I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529607" y="3387486"/>
            <a:ext cx="2103120" cy="457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33/430 هزار هکتار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561361" y="4247625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جمع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تولیدات باغی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569027" y="4792900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53/404 هزار تن 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735698" y="4247625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جمع تولیدات زراعی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743365" y="4792900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8/071 هزار تن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1882283" y="4236580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جمع تولیدات دامی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889950" y="4781855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3/565 هزار تن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866696" y="5491846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جمع کل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تولیدات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4874362" y="603712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65/040 هزار تن 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319767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جمعیت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634997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منابع آبی شهرستان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9109559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مساحت 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3457201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تعداد بهره برداران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210339" y="2833640"/>
            <a:ext cx="210312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باغی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6342077" y="1625654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جمعیت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657307" y="1625654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منابع آبی شهرستان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9131869" y="1625654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مساحت 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3479511" y="1625654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تعداد بهره برداران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9110812" y="2873618"/>
            <a:ext cx="210312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کل اراضی کشاورزی  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561668" y="2842211"/>
            <a:ext cx="210312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جنگل 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6381805" y="1625654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جمعیت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10867292" y="504725"/>
            <a:ext cx="1282130" cy="499668"/>
            <a:chOff x="10575929" y="936792"/>
            <a:chExt cx="1616072" cy="998481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936792"/>
              <a:ext cx="1301380" cy="998481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47" name="TextBox 46"/>
            <p:cNvSpPr txBox="1"/>
            <p:nvPr/>
          </p:nvSpPr>
          <p:spPr>
            <a:xfrm>
              <a:off x="10575929" y="1138825"/>
              <a:ext cx="1616072" cy="522764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1100" b="0" i="0" u="none" strike="noStrike" kern="1200" cap="none" spc="0" normalizeH="0" baseline="0" noProof="0" dirty="0">
                <a:ln>
                  <a:solidFill>
                    <a:srgbClr val="90BC33">
                      <a:lumMod val="75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50" name="Rounded Rectangle 14">
            <a:extLst>
              <a:ext uri="{FF2B5EF4-FFF2-40B4-BE49-F238E27FC236}">
                <a16:creationId xmlns:a16="http://schemas.microsoft.com/office/drawing/2014/main" id="{0A7812FD-A886-493C-AF74-474E2CE36BD6}"/>
              </a:ext>
            </a:extLst>
          </p:cNvPr>
          <p:cNvSpPr/>
          <p:nvPr/>
        </p:nvSpPr>
        <p:spPr>
          <a:xfrm>
            <a:off x="184245" y="2876011"/>
            <a:ext cx="1828800" cy="457200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000" b="1" dirty="0">
                <a:solidFill>
                  <a:sysClr val="windowText" lastClr="000000"/>
                </a:solidFill>
                <a:latin typeface="Trebuchet MS"/>
                <a:cs typeface="B Titr" panose="00000700000000000000" pitchFamily="2" charset="-78"/>
              </a:rPr>
              <a:t>زراعی</a:t>
            </a:r>
          </a:p>
        </p:txBody>
      </p:sp>
      <p:sp>
        <p:nvSpPr>
          <p:cNvPr id="51" name="Rounded Rectangle 15">
            <a:extLst>
              <a:ext uri="{FF2B5EF4-FFF2-40B4-BE49-F238E27FC236}">
                <a16:creationId xmlns:a16="http://schemas.microsoft.com/office/drawing/2014/main" id="{655ACF88-5EA9-4D09-AC92-D13F6014D637}"/>
              </a:ext>
            </a:extLst>
          </p:cNvPr>
          <p:cNvSpPr/>
          <p:nvPr/>
        </p:nvSpPr>
        <p:spPr>
          <a:xfrm>
            <a:off x="184245" y="3397550"/>
            <a:ext cx="1828800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0/758 هزار هکتار</a:t>
            </a:r>
            <a:endParaRPr kumimoji="0" lang="fa-I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0430E3-2268-43F3-90DE-22AD4317F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18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909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2453517"/>
              </p:ext>
            </p:extLst>
          </p:nvPr>
        </p:nvGraphicFramePr>
        <p:xfrm>
          <a:off x="166194" y="1114266"/>
          <a:ext cx="11521440" cy="4067885"/>
        </p:xfrm>
        <a:graphic>
          <a:graphicData uri="http://schemas.openxmlformats.org/drawingml/2006/table">
            <a:tbl>
              <a:tblPr rtl="1" firstRow="1" bandRow="1">
                <a:tableStyleId>{5FD0F851-EC5A-4D38-B0AD-8093EC10F338}</a:tableStyleId>
              </a:tblPr>
              <a:tblGrid>
                <a:gridCol w="17283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30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51153">
                <a:tc rowSpan="3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دام و طیور</a:t>
                      </a:r>
                      <a:endParaRPr lang="en-US" sz="16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719 تن گوشت قرمز- 2183 تن شیرخام-337 تن گوشت طیور-81 تن  تخم مرغ-245 تن عسل	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768">
                <a:tc vMerge="1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2 واحد مرغداری گوشتی به ظرفیت 73000 قطعه	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8908">
                <a:tc vMerge="1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91 زنبورستان با 16517 کندوی مدرن	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8908">
                <a:tc rowSpan="3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cs typeface="B Nazanin" panose="00000400000000000000" pitchFamily="2" charset="-78"/>
                        </a:rPr>
                        <a:t>زراعت</a:t>
                      </a:r>
                      <a:r>
                        <a:rPr lang="fa-IR" sz="1600" b="1" baseline="0" dirty="0">
                          <a:cs typeface="B Nazanin" panose="00000400000000000000" pitchFamily="2" charset="-78"/>
                        </a:rPr>
                        <a:t> و باغبانی</a:t>
                      </a:r>
                      <a:endParaRPr lang="fa-IR" sz="1600" b="1" dirty="0"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60 هکتار گندم دیم و  450 هکتار گندم آبی، کل تولید گندم 1801 تن ، 50 هکتار جو آبی ، 40 هکتار جو دیم ، کل تولید جو 113 تن، 200 هکتار گوجه فرنگی تولید 5600 تن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8908">
                <a:tc vMerge="1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1446هکتار خرما با تولید 10890</a:t>
                      </a:r>
                      <a:r>
                        <a:rPr lang="fa-IR" sz="1600" b="1" baseline="0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تن-2460 هکتار مرکبات با تولید 42164 تن-12</a:t>
                      </a:r>
                      <a:r>
                        <a:rPr lang="fa-IR" sz="1600" b="1" baseline="0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هکتار کنار با تولید 136 تن-37 هکتار زیتون با تولید 39تن</a:t>
                      </a:r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8908">
                <a:tc vMerge="1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9 هکتار گلخانه و سایبان با ظرفیت تولید 1206تن گوجه فرنگی ، سبزی و گیاهان دارویی </a:t>
                      </a:r>
                      <a:endParaRPr lang="fa-IR" sz="1600" b="1" dirty="0">
                        <a:solidFill>
                          <a:schemeClr val="accent6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8908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cs typeface="B Nazanin" panose="00000400000000000000" pitchFamily="2" charset="-78"/>
                        </a:rPr>
                        <a:t>صنایع تبدیلی</a:t>
                      </a:r>
                      <a:endParaRPr lang="en-US" sz="1600" b="1" dirty="0"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cs typeface="B Nazanin" panose="00000400000000000000" pitchFamily="2" charset="-78"/>
                        </a:rPr>
                        <a:t>تعداد</a:t>
                      </a:r>
                      <a:r>
                        <a:rPr lang="fa-IR" sz="1600" b="1" baseline="0" dirty="0">
                          <a:cs typeface="B Nazanin" panose="00000400000000000000" pitchFamily="2" charset="-78"/>
                        </a:rPr>
                        <a:t> کل صنایع تبدیلی 10 واحد با ظرفیت 7091 تن-تعداد 5 واحد فرآوری و بسته بندی خرما با ظرفیت 2100 تن</a:t>
                      </a:r>
                      <a:endParaRPr lang="fa-IR" sz="1600" b="1" dirty="0">
                        <a:solidFill>
                          <a:schemeClr val="accent6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10867292" y="220216"/>
            <a:ext cx="1324708" cy="499773"/>
            <a:chOff x="10575929" y="488001"/>
            <a:chExt cx="1616072" cy="114395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488001"/>
              <a:ext cx="1301378" cy="998482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10575929" y="1138824"/>
              <a:ext cx="1616072" cy="493131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algn="ctr" defTabSz="914241" rtl="1">
                <a:defRPr/>
              </a:pPr>
              <a:endParaRPr lang="fa-IR" sz="800" dirty="0">
                <a:ln>
                  <a:solidFill>
                    <a:srgbClr val="90BC33">
                      <a:lumMod val="75000"/>
                    </a:srgbClr>
                  </a:solidFill>
                </a:ln>
                <a:solidFill>
                  <a:prstClr val="black"/>
                </a:solidFill>
                <a:cs typeface="B Titr" panose="00000700000000000000" pitchFamily="2" charset="-78"/>
              </a:endParaRPr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1766574" y="59639"/>
            <a:ext cx="8487280" cy="73131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21725" tIns="60862" rIns="121725" bIns="60862" rtlCol="1" anchor="ctr"/>
          <a:lstStyle/>
          <a:p>
            <a:pPr algn="ctr" defTabSz="1219080" rtl="1">
              <a:defRPr/>
            </a:pPr>
            <a:r>
              <a:rPr lang="fa-IR" sz="2800" kern="0" dirty="0">
                <a:solidFill>
                  <a:sysClr val="windowText" lastClr="000000"/>
                </a:solidFill>
                <a:latin typeface="Calibri"/>
                <a:cs typeface="B Titr" panose="00000700000000000000" pitchFamily="2" charset="-78"/>
              </a:rPr>
              <a:t>وضعیت کشاورزی شهرستان جم در یک نگاه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A877EA-6A94-4E31-8C47-22FC4FCD0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641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que 25"/>
          <p:cNvSpPr/>
          <p:nvPr/>
        </p:nvSpPr>
        <p:spPr>
          <a:xfrm>
            <a:off x="3224054" y="221870"/>
            <a:ext cx="6822743" cy="719635"/>
          </a:xfrm>
          <a:prstGeom prst="plaqu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426" tIns="45718" rIns="91426" bIns="45718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« سیمای کشاورزی شهرستان بوشهر» 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238614" y="2087617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اطلاعات کلی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0575929" y="318116"/>
            <a:ext cx="1616071" cy="781363"/>
            <a:chOff x="10575929" y="465508"/>
            <a:chExt cx="1616072" cy="1043096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465508"/>
              <a:ext cx="1301379" cy="998481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0" name="TextBox 9"/>
            <p:cNvSpPr txBox="1"/>
            <p:nvPr/>
          </p:nvSpPr>
          <p:spPr>
            <a:xfrm>
              <a:off x="10575929" y="1138824"/>
              <a:ext cx="1616072" cy="369780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1200" b="0" i="0" u="none" strike="noStrike" kern="1200" cap="none" spc="0" normalizeH="0" baseline="0" noProof="0" dirty="0">
                <a:ln w="0"/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43" name="Rounded Rectangle 42"/>
          <p:cNvSpPr/>
          <p:nvPr/>
        </p:nvSpPr>
        <p:spPr>
          <a:xfrm>
            <a:off x="238614" y="2697216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اطلاعات کشاورزی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233309" y="3306815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چالشها و فرصتها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238614" y="1538582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شامل بخش های :</a:t>
            </a:r>
          </a:p>
        </p:txBody>
      </p:sp>
      <p:sp>
        <p:nvSpPr>
          <p:cNvPr id="4" name="Flowchart: Multidocument 3"/>
          <p:cNvSpPr/>
          <p:nvPr/>
        </p:nvSpPr>
        <p:spPr>
          <a:xfrm>
            <a:off x="2414954" y="1959816"/>
            <a:ext cx="9619699" cy="4792676"/>
          </a:xfrm>
          <a:prstGeom prst="flowChartMultidocumen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ounded Rectangle 49">
            <a:extLst>
              <a:ext uri="{FF2B5EF4-FFF2-40B4-BE49-F238E27FC236}">
                <a16:creationId xmlns:a16="http://schemas.microsoft.com/office/drawing/2014/main" id="{4F2CF100-999A-0AEB-A05A-830E134F2B06}"/>
              </a:ext>
            </a:extLst>
          </p:cNvPr>
          <p:cNvSpPr/>
          <p:nvPr/>
        </p:nvSpPr>
        <p:spPr>
          <a:xfrm>
            <a:off x="3463290" y="1202299"/>
            <a:ext cx="6012180" cy="4967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5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بازدید استانی وزیر محترم جهاد کشاورزی </a:t>
            </a:r>
          </a:p>
        </p:txBody>
      </p:sp>
    </p:spTree>
    <p:extLst>
      <p:ext uri="{BB962C8B-B14F-4D97-AF65-F5344CB8AC3E}">
        <p14:creationId xmlns:p14="http://schemas.microsoft.com/office/powerpoint/2010/main" val="18281492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0867291" y="207184"/>
            <a:ext cx="1324708" cy="691485"/>
            <a:chOff x="10575928" y="458172"/>
            <a:chExt cx="1616072" cy="158277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4" y="458172"/>
              <a:ext cx="1301378" cy="998482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10575928" y="1547813"/>
              <a:ext cx="1616072" cy="493131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800" b="0" i="0" u="none" strike="noStrike" kern="1200" cap="none" spc="0" normalizeH="0" baseline="0" noProof="0" dirty="0">
                <a:ln>
                  <a:solidFill>
                    <a:srgbClr val="90BC33">
                      <a:lumMod val="75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1766574" y="59639"/>
            <a:ext cx="8487280" cy="73131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21725" tIns="60862" rIns="121725" bIns="60862" rtlCol="1" anchor="ctr"/>
          <a:lstStyle/>
          <a:p>
            <a:pPr marL="0" marR="0" lvl="0" indent="0" algn="ctr" defTabSz="121908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مزیت های کشاورزی شهرستان جم 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139699"/>
              </p:ext>
            </p:extLst>
          </p:nvPr>
        </p:nvGraphicFramePr>
        <p:xfrm>
          <a:off x="249494" y="935160"/>
          <a:ext cx="11521440" cy="5113445"/>
        </p:xfrm>
        <a:graphic>
          <a:graphicData uri="http://schemas.openxmlformats.org/drawingml/2006/table">
            <a:tbl>
              <a:tblPr rtl="1" firstRow="1" bandRow="1">
                <a:tableStyleId>{5FD0F851-EC5A-4D38-B0AD-8093EC10F338}</a:tableStyleId>
              </a:tblPr>
              <a:tblGrid>
                <a:gridCol w="11521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9178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تولیدکننده مرکبات استان به ویژه محصول لیمو</a:t>
                      </a:r>
                      <a:r>
                        <a:rPr lang="fa-IR" sz="1800" b="1" baseline="0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ترش و</a:t>
                      </a:r>
                      <a:r>
                        <a:rPr lang="fa-IR" sz="18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تولید نهال مرکبات</a:t>
                      </a:r>
                      <a:endParaRPr lang="en-US" sz="18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917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تولید کننده  ارقام خرما به ویژه  ارقام خرمای صادراتی خاصویی _ پیارم –مجول </a:t>
                      </a:r>
                      <a:endParaRPr lang="en-US" sz="18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229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دارای</a:t>
                      </a:r>
                      <a:r>
                        <a:rPr lang="fa-IR" sz="1800" b="1" baseline="0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17واحد گلخانه ودارای ظرفیت توسعه در این بخش</a:t>
                      </a:r>
                      <a:endParaRPr lang="en-US" sz="18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688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دارای پتانسیل کشت ارقام</a:t>
                      </a:r>
                      <a:r>
                        <a:rPr lang="fa-IR" sz="1800" b="1" baseline="0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مختلف گیاهان دارویی متناسب با اقلیم شهرستان جم </a:t>
                      </a:r>
                      <a:endParaRPr lang="en-US" sz="18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7293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cs typeface="B Nazanin" panose="00000400000000000000" pitchFamily="2" charset="-78"/>
                        </a:rPr>
                        <a:t>دارای پتانسیل کشت میوه های استوایی در شهرستان 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9178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cs typeface="B Nazanin" panose="00000400000000000000" pitchFamily="2" charset="-78"/>
                        </a:rPr>
                        <a:t>دارای پتانسیل کشت گل وگیاهان زینتی 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9344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cs typeface="B Nazanin" panose="00000400000000000000" pitchFamily="2" charset="-78"/>
                        </a:rPr>
                        <a:t>طرح کشت نهال در مراتع جهت جلوگیری از فرسایش 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1084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cs typeface="B Nazanin" panose="00000400000000000000" pitchFamily="2" charset="-78"/>
                        </a:rPr>
                        <a:t>پرورش دام سبک و سنگین</a:t>
                      </a:r>
                      <a:r>
                        <a:rPr lang="fa-IR" sz="1800" b="1" baseline="0" dirty="0">
                          <a:cs typeface="B Nazanin" panose="00000400000000000000" pitchFamily="2" charset="-78"/>
                        </a:rPr>
                        <a:t> (گاو پرواری)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1084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cs typeface="B Nazanin" panose="00000400000000000000" pitchFamily="2" charset="-78"/>
                        </a:rPr>
                        <a:t>پرورش جوجه گوشتی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18229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پتانسل</a:t>
                      </a:r>
                      <a:r>
                        <a:rPr lang="fa-IR" sz="1800" b="1" baseline="0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توسعه زنبورداری در شهرستان </a:t>
                      </a:r>
                      <a:endParaRPr lang="en-US" sz="18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7792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تولید و پرورش کشت گوجه فرنگی خارج از فصل</a:t>
                      </a:r>
                      <a:endParaRPr lang="en-US" sz="18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7792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تغذیه</a:t>
                      </a:r>
                      <a:r>
                        <a:rPr lang="fa-IR" sz="1800" b="1" baseline="0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آبهای زیر زمینی با احداث سدهای آبخیزداری ، احیا ومرمت قنوات واحداث کانالهای آبیاری </a:t>
                      </a:r>
                      <a:endParaRPr lang="en-US" sz="18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7792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توسعه آبیاری قطره ای در باغات قدیمی واستفاده</a:t>
                      </a:r>
                      <a:r>
                        <a:rPr lang="fa-IR" sz="1800" b="1" baseline="0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از لوله های پلی اتیلن جهت جلوگیری از هدر رفت آب </a:t>
                      </a:r>
                      <a:endParaRPr lang="en-US" sz="18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BDA9C41-2A3B-4780-8E0D-6D5CB1169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5813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1059296" y="231858"/>
            <a:ext cx="1132703" cy="488131"/>
            <a:chOff x="10575929" y="514649"/>
            <a:chExt cx="1616072" cy="111730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4" y="514649"/>
              <a:ext cx="1301379" cy="998482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10575929" y="1138824"/>
              <a:ext cx="1616072" cy="493131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rebuchet MS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1050323" y="165658"/>
            <a:ext cx="9910119" cy="6604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06" tIns="60853" rIns="121706" bIns="60853" rtlCol="1" anchor="ctr"/>
          <a:lstStyle/>
          <a:p>
            <a:pPr marL="0" marR="0" lvl="0" indent="0" algn="ctr" defTabSz="121887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چالش ها و راهکارها شهرستان جم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047382"/>
              </p:ext>
            </p:extLst>
          </p:nvPr>
        </p:nvGraphicFramePr>
        <p:xfrm>
          <a:off x="377953" y="771798"/>
          <a:ext cx="11357924" cy="6123324"/>
        </p:xfrm>
        <a:graphic>
          <a:graphicData uri="http://schemas.openxmlformats.org/drawingml/2006/table">
            <a:tbl>
              <a:tblPr rtl="1" firstRow="1" bandRow="1">
                <a:tableStyleId>{5FD0F851-EC5A-4D38-B0AD-8093EC10F338}</a:tableStyleId>
              </a:tblPr>
              <a:tblGrid>
                <a:gridCol w="6176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1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51"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Titr" panose="00000700000000000000" pitchFamily="2" charset="-78"/>
                        </a:rPr>
                        <a:t>چالش ها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Titr" panose="00000700000000000000" pitchFamily="2" charset="-78"/>
                        </a:rPr>
                        <a:t>راهکارها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0519">
                <a:tc>
                  <a:txBody>
                    <a:bodyPr/>
                    <a:lstStyle/>
                    <a:p>
                      <a:pPr algn="ctr" rtl="1"/>
                      <a:r>
                        <a:rPr lang="fa-IR" sz="1400" b="1" dirty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افت سطح سفره آب زیر زمینی</a:t>
                      </a:r>
                      <a:r>
                        <a:rPr lang="fa-IR" sz="1400" b="1" baseline="0" dirty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 </a:t>
                      </a:r>
                      <a:r>
                        <a:rPr lang="fa-IR" sz="1400" b="1" dirty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و دبی آن کاهش راندمان تولید بخاطر کاهش کمیت آب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1" dirty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اختصاص حقابه کشاورزی از سد شهید رئیسی </a:t>
                      </a:r>
                      <a:r>
                        <a:rPr lang="fa-IR" sz="1400" b="1" baseline="0" dirty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واحداث سدهای آبخیزداری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Nazanin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646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itchFamily="2" charset="-78"/>
                        </a:rPr>
                        <a:t>کمبود اعتبارات آبیاری قطره</a:t>
                      </a:r>
                      <a:r>
                        <a:rPr lang="fa-IR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itchFamily="2" charset="-78"/>
                        </a:rPr>
                        <a:t> ای</a:t>
                      </a:r>
                      <a:endParaRPr lang="fa-IR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itchFamily="2" charset="-78"/>
                        </a:rPr>
                        <a:t>تخصیص اعتبار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Nazanin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7220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itchFamily="2" charset="-78"/>
                        </a:rPr>
                        <a:t>کاهش شدید</a:t>
                      </a:r>
                      <a:r>
                        <a:rPr lang="fa-IR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itchFamily="2" charset="-78"/>
                        </a:rPr>
                        <a:t> منابع آب قنوات</a:t>
                      </a:r>
                      <a:endParaRPr lang="fa-IR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itchFamily="2" charset="-78"/>
                        </a:rPr>
                        <a:t>احیاء و مرمت قنوات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Nazanin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892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itchFamily="2" charset="-78"/>
                        </a:rPr>
                        <a:t>حذف یارانه نهاده‌های دام از جمله سبوس و کنستانتره (خوراک دام) و تخصیص بر اساس دام هویت گذاری شده  افزایش بی سابقه هزینه‌های تولید گوشت و پرورش دام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itchFamily="2" charset="-78"/>
                        </a:rPr>
                        <a:t>هویت گذاری کردن دام های شهرستان بصورت رایگان در</a:t>
                      </a:r>
                      <a:r>
                        <a:rPr lang="fa-IR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itchFamily="2" charset="-78"/>
                        </a:rPr>
                        <a:t> جهت بروز رسانی شدن آمار دام های شهرستان 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Nazanin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377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itchFamily="2" charset="-78"/>
                        </a:rPr>
                        <a:t>شرایط بحرانی خشکسالی و نبودن علوفه در مراتع و گران بودن نهاده های دامی </a:t>
                      </a:r>
                      <a:endParaRPr lang="fa-IR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itchFamily="2" charset="-78"/>
                        </a:rPr>
                        <a:t>در اختیار قراردادن نهاده های دامی با نرخ پایین تر از قیمت بازار آزاد،افزایش سهمیه سبوس شهرستان 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Nazanin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014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itchFamily="2" charset="-78"/>
                        </a:rPr>
                        <a:t>فرسوده بودن ساختمان اداری مدیریت  جم و مرکز خدمات بخش ریز و لزوم احداث ساختمان جدید اداری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B Nazanin" pitchFamily="2" charset="-78"/>
                        </a:rPr>
                        <a:t>تخصیص اعتبار جهت ساختمان جدید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0692"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B Nazanin" pitchFamily="2" charset="-78"/>
                        </a:rPr>
                        <a:t>وجود آفت چوب خوار نخیلات و مگس انبه مرکبات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itchFamily="2" charset="-78"/>
                        </a:rPr>
                        <a:t>تخصیص اعتبار لازم جهت </a:t>
                      </a:r>
                      <a:r>
                        <a:rPr kumimoji="0" lang="fa-IR" sz="1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itchFamily="2" charset="-78"/>
                        </a:rPr>
                        <a:t>جهت</a:t>
                      </a:r>
                      <a:r>
                        <a:rPr kumimoji="0" lang="fa-I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itchFamily="2" charset="-78"/>
                        </a:rPr>
                        <a:t> مبارزه فیزیکی و شیمیایی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Nazanin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3057"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B Nazanin" pitchFamily="2" charset="-78"/>
                        </a:rPr>
                        <a:t>	نبود آزمایشگاه آب و خاک و کلینیک گیاه پزشکی در شهرستان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itchFamily="2" charset="-78"/>
                        </a:rPr>
                        <a:t>احداث کلینیک های گیاهپزشکی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Nazanin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3057"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B Nazanin" pitchFamily="2" charset="-78"/>
                        </a:rPr>
                        <a:t>نبود ادوات مکانیزه جهت برداشت باغات نخیلات و مرکبات، گیاهان دارویی  و زراعی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itchFamily="2" charset="-78"/>
                        </a:rPr>
                        <a:t>تخصیص اعتبار 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Nazanin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3057"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itchFamily="2" charset="-78"/>
                        </a:rPr>
                        <a:t>عدم وجود مراکز خرید گندم در سطح شهرستان </a:t>
                      </a:r>
                      <a:endParaRPr kumimoji="0" lang="fa-I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B Nazanin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itchFamily="2" charset="-78"/>
                        </a:rPr>
                        <a:t>تخصیص اعتبار جهت احداث مراکز خرید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Nazanin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3057"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B Nazanin" pitchFamily="2" charset="-78"/>
                        </a:rPr>
                        <a:t>افزایش نرخ قیمت میوه و تره بار در سطح شهرستان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itchFamily="2" charset="-78"/>
                        </a:rPr>
                        <a:t>احداث میادین میوه و تره بار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Nazanin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33900"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B Nazanin" pitchFamily="2" charset="-78"/>
                        </a:rPr>
                        <a:t>افزایش نرخ قیمت گوشت دام و طیور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B Nazanin" pitchFamily="2" charset="-78"/>
                        </a:rPr>
                        <a:t>احداث کشتارگاه دام وطیور در شهرستان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92157"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itchFamily="2" charset="-78"/>
                        </a:rPr>
                        <a:t>عدم دسترسی به بازارهای داخلی و ضعف ساختارها جهت صادرات محصولات کشاورزی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1" dirty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تشکیل اتحادیه تعاونی</a:t>
                      </a:r>
                      <a:r>
                        <a:rPr lang="fa-IR" sz="1400" b="1" baseline="0" dirty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 باغداران</a:t>
                      </a:r>
                      <a:endParaRPr lang="en-US" sz="1400" b="1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24154"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itchFamily="2" charset="-78"/>
                        </a:rPr>
                        <a:t>نبود صنایع تبدیلی در زمینه فرآوری محصولات در زیر بخش نخیلات و مرکبات و نبود سرمایه‌گذاری در این زمینه‌ها در شهرستان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1" dirty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تخصیص اعتبارات با بهره پایین</a:t>
                      </a:r>
                      <a:endParaRPr lang="en-US" sz="1400" b="1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E8CAF31-C62B-47D9-8D56-39EB2E64A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6233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que 25"/>
          <p:cNvSpPr/>
          <p:nvPr/>
        </p:nvSpPr>
        <p:spPr>
          <a:xfrm>
            <a:off x="3224054" y="221870"/>
            <a:ext cx="6822743" cy="719635"/>
          </a:xfrm>
          <a:prstGeom prst="plaqu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426" tIns="45718" rIns="91426" bIns="45718" rtlCol="1" anchor="ctr"/>
          <a:lstStyle/>
          <a:p>
            <a:pPr algn="ctr" defTabSz="914241" rtl="1">
              <a:defRPr/>
            </a:pPr>
            <a:r>
              <a:rPr lang="fa-IR" sz="2800" kern="0" dirty="0">
                <a:solidFill>
                  <a:prstClr val="black"/>
                </a:solidFill>
                <a:latin typeface="Calibri"/>
                <a:cs typeface="B Titr" panose="00000700000000000000" pitchFamily="2" charset="-78"/>
              </a:rPr>
              <a:t>« سیمای کشاورزی شهرستان </a:t>
            </a:r>
            <a:r>
              <a:rPr lang="fa-IR" sz="2800" kern="0" dirty="0" err="1">
                <a:solidFill>
                  <a:prstClr val="black"/>
                </a:solidFill>
                <a:latin typeface="Calibri"/>
                <a:cs typeface="B Titr" panose="00000700000000000000" pitchFamily="2" charset="-78"/>
              </a:rPr>
              <a:t>دشتستان</a:t>
            </a:r>
            <a:r>
              <a:rPr lang="fa-IR" sz="2800" kern="0" dirty="0">
                <a:solidFill>
                  <a:prstClr val="black"/>
                </a:solidFill>
                <a:latin typeface="Calibri"/>
                <a:cs typeface="B Titr" panose="00000700000000000000" pitchFamily="2" charset="-78"/>
              </a:rPr>
              <a:t>» 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238614" y="2087617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algn="ctr" defTabSz="914241" rtl="1">
              <a:defRPr/>
            </a:pPr>
            <a:r>
              <a:rPr lang="fa-IR" sz="1900" kern="0" dirty="0">
                <a:solidFill>
                  <a:prstClr val="black"/>
                </a:solidFill>
                <a:latin typeface="Calibri"/>
                <a:cs typeface="B Titr" panose="00000700000000000000" pitchFamily="2" charset="-78"/>
              </a:rPr>
              <a:t>اطلاعات کلی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0575929" y="207715"/>
            <a:ext cx="1616071" cy="891764"/>
            <a:chOff x="10575929" y="318126"/>
            <a:chExt cx="1616072" cy="1190478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318126"/>
              <a:ext cx="1301379" cy="998481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0" name="TextBox 9"/>
            <p:cNvSpPr txBox="1"/>
            <p:nvPr/>
          </p:nvSpPr>
          <p:spPr>
            <a:xfrm>
              <a:off x="10575929" y="1138824"/>
              <a:ext cx="1616072" cy="369780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algn="ctr" defTabSz="914241" rtl="1">
                <a:defRPr/>
              </a:pPr>
              <a:endParaRPr lang="fa-IR" sz="1200" dirty="0">
                <a:ln w="0"/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B Titr" panose="00000700000000000000" pitchFamily="2" charset="-78"/>
              </a:endParaRPr>
            </a:p>
          </p:txBody>
        </p:sp>
      </p:grpSp>
      <p:sp>
        <p:nvSpPr>
          <p:cNvPr id="43" name="Rounded Rectangle 42"/>
          <p:cNvSpPr/>
          <p:nvPr/>
        </p:nvSpPr>
        <p:spPr>
          <a:xfrm>
            <a:off x="238614" y="2697216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algn="ctr" defTabSz="914241" rtl="1">
              <a:defRPr/>
            </a:pPr>
            <a:r>
              <a:rPr lang="fa-IR" kern="0" dirty="0">
                <a:solidFill>
                  <a:prstClr val="black"/>
                </a:solidFill>
                <a:latin typeface="Calibri"/>
                <a:cs typeface="B Titr" panose="00000700000000000000" pitchFamily="2" charset="-78"/>
              </a:rPr>
              <a:t>اطلاعات کشاورزی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233309" y="3306815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algn="ctr" defTabSz="914241" rtl="1">
              <a:defRPr/>
            </a:pPr>
            <a:r>
              <a:rPr lang="fa-IR" sz="1900" kern="0" dirty="0">
                <a:solidFill>
                  <a:prstClr val="black"/>
                </a:solidFill>
                <a:latin typeface="Calibri"/>
                <a:cs typeface="B Titr" panose="00000700000000000000" pitchFamily="2" charset="-78"/>
              </a:rPr>
              <a:t>چالشها و فرصتها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238614" y="1538582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algn="ctr" defTabSz="914241" rtl="1">
              <a:defRPr/>
            </a:pPr>
            <a:r>
              <a:rPr lang="fa-IR" sz="1900" kern="0" dirty="0">
                <a:solidFill>
                  <a:prstClr val="black"/>
                </a:solidFill>
                <a:latin typeface="Calibri"/>
                <a:cs typeface="B Titr" panose="00000700000000000000" pitchFamily="2" charset="-78"/>
              </a:rPr>
              <a:t>شامل بخش های :</a:t>
            </a:r>
          </a:p>
        </p:txBody>
      </p:sp>
      <p:sp>
        <p:nvSpPr>
          <p:cNvPr id="4" name="Flowchart: Multidocument 3"/>
          <p:cNvSpPr/>
          <p:nvPr/>
        </p:nvSpPr>
        <p:spPr>
          <a:xfrm>
            <a:off x="2414954" y="1959816"/>
            <a:ext cx="9619699" cy="4792676"/>
          </a:xfrm>
          <a:prstGeom prst="flowChartMultidocumen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914241">
              <a:defRPr/>
            </a:pPr>
            <a:endParaRPr lang="fa-IR" sz="1900">
              <a:solidFill>
                <a:prstClr val="white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5" name="Rounded Rectangle 49">
            <a:extLst>
              <a:ext uri="{FF2B5EF4-FFF2-40B4-BE49-F238E27FC236}">
                <a16:creationId xmlns:a16="http://schemas.microsoft.com/office/drawing/2014/main" id="{4F2CF100-999A-0AEB-A05A-830E134F2B06}"/>
              </a:ext>
            </a:extLst>
          </p:cNvPr>
          <p:cNvSpPr/>
          <p:nvPr/>
        </p:nvSpPr>
        <p:spPr>
          <a:xfrm>
            <a:off x="3463290" y="1202299"/>
            <a:ext cx="6012180" cy="4967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algn="ctr" defTabSz="914241" rtl="1">
              <a:defRPr/>
            </a:pPr>
            <a:r>
              <a:rPr lang="fa-IR" sz="2500" kern="0" dirty="0">
                <a:solidFill>
                  <a:prstClr val="black"/>
                </a:solidFill>
                <a:latin typeface="Calibri"/>
                <a:cs typeface="B Titr" panose="00000700000000000000" pitchFamily="2" charset="-78"/>
              </a:rPr>
              <a:t>بازدید استانی وزیر محترم جهاد کشاورزی </a:t>
            </a:r>
          </a:p>
        </p:txBody>
      </p:sp>
    </p:spTree>
    <p:extLst>
      <p:ext uri="{BB962C8B-B14F-4D97-AF65-F5344CB8AC3E}">
        <p14:creationId xmlns:p14="http://schemas.microsoft.com/office/powerpoint/2010/main" val="27072494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641614" y="183864"/>
            <a:ext cx="7315199" cy="762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algn="ctr" defTabSz="1218990" rtl="1">
              <a:defRPr/>
            </a:pPr>
            <a:r>
              <a:rPr lang="fa-IR" sz="2800" kern="0" dirty="0">
                <a:solidFill>
                  <a:prstClr val="black"/>
                </a:solidFill>
                <a:cs typeface="B Titr" panose="00000700000000000000" pitchFamily="2" charset="-78"/>
              </a:rPr>
              <a:t>مدیریت جهاد کشاورزی شهرستان </a:t>
            </a:r>
            <a:r>
              <a:rPr lang="fa-IR" sz="2800" kern="0" dirty="0" err="1">
                <a:solidFill>
                  <a:prstClr val="black"/>
                </a:solidFill>
                <a:cs typeface="B Titr" panose="00000700000000000000" pitchFamily="2" charset="-78"/>
              </a:rPr>
              <a:t>دشتستان</a:t>
            </a:r>
            <a:endParaRPr lang="fa-IR" sz="2800" kern="0" dirty="0">
              <a:solidFill>
                <a:prstClr val="black"/>
              </a:solidFill>
              <a:cs typeface="B Titr" panose="00000700000000000000" pitchFamily="2" charset="-7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438679" y="4595900"/>
            <a:ext cx="3436332" cy="47387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algn="ctr" defTabSz="1218990" rtl="1">
              <a:defRPr/>
            </a:pPr>
            <a:r>
              <a:rPr lang="fa-IR" sz="2400" kern="0" dirty="0">
                <a:solidFill>
                  <a:prstClr val="black"/>
                </a:solidFill>
                <a:cs typeface="B Titr" panose="00000700000000000000" pitchFamily="2" charset="-78"/>
              </a:rPr>
              <a:t>آقای علی رحیمی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470403" y="4080687"/>
            <a:ext cx="3424124" cy="42648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algn="ctr" defTabSz="1218990" rtl="1">
              <a:defRPr/>
            </a:pPr>
            <a:r>
              <a:rPr lang="fa-IR" sz="2400" kern="0" dirty="0">
                <a:solidFill>
                  <a:prstClr val="black"/>
                </a:solidFill>
                <a:cs typeface="B Titr" panose="00000700000000000000" pitchFamily="2" charset="-78"/>
              </a:rPr>
              <a:t>مدیر جهاد شهرستان </a:t>
            </a:r>
            <a:r>
              <a:rPr lang="fa-IR" sz="2400" kern="0" dirty="0" err="1">
                <a:solidFill>
                  <a:prstClr val="black"/>
                </a:solidFill>
                <a:cs typeface="B Titr" panose="00000700000000000000" pitchFamily="2" charset="-78"/>
              </a:rPr>
              <a:t>دشتستان</a:t>
            </a:r>
            <a:endParaRPr lang="fa-IR" sz="2400" kern="0" dirty="0">
              <a:solidFill>
                <a:prstClr val="black"/>
              </a:solidFill>
              <a:cs typeface="B Titr" panose="00000700000000000000" pitchFamily="2" charset="-78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436103" y="5144844"/>
            <a:ext cx="3436332" cy="47387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algn="ctr" defTabSz="1218990" rtl="1">
              <a:defRPr/>
            </a:pPr>
            <a:r>
              <a:rPr lang="fa-IR" sz="2000" kern="0" dirty="0">
                <a:solidFill>
                  <a:prstClr val="black"/>
                </a:solidFill>
                <a:cs typeface="B Titr" panose="00000700000000000000" pitchFamily="2" charset="-78"/>
              </a:rPr>
              <a:t>مدرک تحصیلی </a:t>
            </a:r>
            <a:r>
              <a:rPr lang="fa-IR" kern="0" dirty="0">
                <a:solidFill>
                  <a:prstClr val="black"/>
                </a:solidFill>
                <a:cs typeface="B Titr" panose="00000700000000000000" pitchFamily="2" charset="-78"/>
              </a:rPr>
              <a:t>:فوق لیسانس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453863" y="5714175"/>
            <a:ext cx="3424124" cy="42648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algn="ctr" defTabSz="1218990" rtl="1">
              <a:defRPr/>
            </a:pPr>
            <a:r>
              <a:rPr lang="fa-IR" kern="0" dirty="0">
                <a:solidFill>
                  <a:prstClr val="black"/>
                </a:solidFill>
                <a:cs typeface="B Titr" panose="00000700000000000000" pitchFamily="2" charset="-78"/>
              </a:rPr>
              <a:t>رشته تحصیلی :زراعت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451743" y="6236364"/>
            <a:ext cx="3436332" cy="47387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algn="ctr" defTabSz="1218990" rtl="1">
              <a:defRPr/>
            </a:pPr>
            <a:r>
              <a:rPr lang="fa-IR" sz="2400" kern="0" dirty="0">
                <a:solidFill>
                  <a:prstClr val="black"/>
                </a:solidFill>
                <a:cs typeface="B Titr" panose="00000700000000000000" pitchFamily="2" charset="-78"/>
              </a:rPr>
              <a:t>تاریخ انتصاب :1402/8/7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0867292" y="203129"/>
            <a:ext cx="1324708" cy="875649"/>
            <a:chOff x="10575929" y="313347"/>
            <a:chExt cx="1616072" cy="1177162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313347"/>
              <a:ext cx="1301378" cy="998482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1" name="TextBox 10"/>
            <p:cNvSpPr txBox="1"/>
            <p:nvPr/>
          </p:nvSpPr>
          <p:spPr>
            <a:xfrm>
              <a:off x="10575929" y="1138824"/>
              <a:ext cx="1616072" cy="351685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algn="ctr" defTabSz="914241" rtl="1">
                <a:defRPr/>
              </a:pPr>
              <a:endParaRPr lang="fa-IR" sz="11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B Titr" panose="00000700000000000000" pitchFamily="2" charset="-78"/>
              </a:endParaRPr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4470403" y="1405719"/>
            <a:ext cx="3424124" cy="25111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41">
              <a:defRPr/>
            </a:pPr>
            <a:endParaRPr lang="en-US" sz="1900" dirty="0">
              <a:solidFill>
                <a:prstClr val="black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4F9E18E-48CC-44EA-A591-0B98EF6EDF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9797" y="1563511"/>
            <a:ext cx="2578832" cy="201185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961AC-7C63-4012-97A6-EC7CFFC2F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23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0782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944478" y="370900"/>
            <a:ext cx="8367296" cy="76200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algn="ctr" defTabSz="1218990" rtl="1">
              <a:defRPr/>
            </a:pPr>
            <a:r>
              <a:rPr lang="fa-IR" sz="2800" kern="0" dirty="0">
                <a:solidFill>
                  <a:prstClr val="black"/>
                </a:solidFill>
                <a:cs typeface="B Titr" panose="00000700000000000000" pitchFamily="2" charset="-78"/>
              </a:rPr>
              <a:t>معرفی نمایندگان مجلس و  مسئولین شهرستان </a:t>
            </a:r>
            <a:r>
              <a:rPr lang="fa-IR" sz="2800" kern="0" dirty="0" err="1">
                <a:solidFill>
                  <a:prstClr val="black"/>
                </a:solidFill>
                <a:cs typeface="B Titr" panose="00000700000000000000" pitchFamily="2" charset="-78"/>
              </a:rPr>
              <a:t>دشتستان</a:t>
            </a:r>
            <a:endParaRPr lang="fa-IR" sz="2800" kern="0" dirty="0">
              <a:solidFill>
                <a:prstClr val="black"/>
              </a:solidFill>
              <a:cs typeface="B Titr" panose="00000700000000000000" pitchFamily="2" charset="-78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7865062" y="3628783"/>
            <a:ext cx="2731931" cy="542829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lvl="0" algn="ctr" defTabSz="914241" rtl="1">
              <a:defRPr/>
            </a:pPr>
            <a:r>
              <a:rPr lang="fa-IR" sz="16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رئیس کل دادگاه های عمومی و انقلاب</a:t>
            </a:r>
            <a:endParaRPr lang="fa-IR" sz="16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7865062" y="1838275"/>
            <a:ext cx="2731931" cy="835299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dirty="0">
                <a:solidFill>
                  <a:sysClr val="windowText" lastClr="000000"/>
                </a:solidFill>
                <a:cs typeface="B Titr" pitchFamily="2" charset="-78"/>
              </a:rPr>
              <a:t>امام جمعه و نماینده ولی فقیه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4980947" y="3618360"/>
            <a:ext cx="2731931" cy="546726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dirty="0">
                <a:solidFill>
                  <a:sysClr val="windowText" lastClr="000000"/>
                </a:solidFill>
                <a:cs typeface="B Titr" pitchFamily="2" charset="-78"/>
              </a:rPr>
              <a:t>شهردار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7865063" y="4194024"/>
            <a:ext cx="2731930" cy="4347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dirty="0">
                <a:solidFill>
                  <a:sysClr val="windowText" lastClr="000000"/>
                </a:solidFill>
                <a:cs typeface="B Titr" pitchFamily="2" charset="-78"/>
              </a:rPr>
              <a:t>محمود شاه صادقی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4980947" y="4247812"/>
            <a:ext cx="2731931" cy="3810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dirty="0">
                <a:solidFill>
                  <a:sysClr val="windowText" lastClr="000000"/>
                </a:solidFill>
                <a:cs typeface="B Titr" pitchFamily="2" charset="-78"/>
              </a:rPr>
              <a:t>حمیدرضا قدوسی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1707701" y="4194024"/>
            <a:ext cx="2731930" cy="4347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dirty="0">
                <a:solidFill>
                  <a:sysClr val="windowText" lastClr="000000"/>
                </a:solidFill>
                <a:cs typeface="B Titr" pitchFamily="2" charset="-78"/>
              </a:rPr>
              <a:t>سرهنگ عباس علی یاری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1758677" y="1838275"/>
            <a:ext cx="2731931" cy="76281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فرماندار</a:t>
            </a:r>
            <a:endParaRPr lang="fa-IR" sz="20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1721667" y="2705187"/>
            <a:ext cx="2717964" cy="52260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dirty="0">
                <a:solidFill>
                  <a:sysClr val="windowText" lastClr="000000"/>
                </a:solidFill>
                <a:cs typeface="B Titr" pitchFamily="2" charset="-78"/>
              </a:rPr>
              <a:t>احمد دشتی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4980948" y="1851986"/>
            <a:ext cx="2731931" cy="810072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نماینده مجلس شورای اسلامی</a:t>
            </a:r>
            <a:endParaRPr lang="fa-IR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68" name="Rounded Rectangle 67"/>
          <p:cNvSpPr/>
          <p:nvPr/>
        </p:nvSpPr>
        <p:spPr>
          <a:xfrm>
            <a:off x="4980949" y="2668584"/>
            <a:ext cx="2731930" cy="52759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dirty="0">
                <a:solidFill>
                  <a:sysClr val="windowText" lastClr="000000"/>
                </a:solidFill>
                <a:cs typeface="B Titr" pitchFamily="2" charset="-78"/>
              </a:rPr>
              <a:t>ابراهیم رضایی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7865063" y="2736800"/>
            <a:ext cx="2731930" cy="45937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500" dirty="0">
                <a:solidFill>
                  <a:sysClr val="windowText" lastClr="000000"/>
                </a:solidFill>
                <a:cs typeface="B Titr" pitchFamily="2" charset="-78"/>
              </a:rPr>
              <a:t>حسن مصلح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1758677" y="3618360"/>
            <a:ext cx="2731931" cy="53340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فرمانده انتظامی</a:t>
            </a:r>
            <a:endParaRPr lang="fa-IR" sz="20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0867292" y="252232"/>
            <a:ext cx="1282130" cy="615202"/>
            <a:chOff x="10575929" y="432238"/>
            <a:chExt cx="1616072" cy="1229351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432238"/>
              <a:ext cx="1301380" cy="998481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7" name="TextBox 16"/>
            <p:cNvSpPr txBox="1"/>
            <p:nvPr/>
          </p:nvSpPr>
          <p:spPr>
            <a:xfrm>
              <a:off x="10575929" y="1138825"/>
              <a:ext cx="1616072" cy="522764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algn="ctr" defTabSz="914241" rtl="1">
                <a:defRPr/>
              </a:pPr>
              <a:endParaRPr lang="fa-IR" sz="1100" dirty="0">
                <a:ln>
                  <a:solidFill>
                    <a:srgbClr val="90BC33">
                      <a:lumMod val="75000"/>
                    </a:srgbClr>
                  </a:solidFill>
                </a:ln>
                <a:solidFill>
                  <a:prstClr val="black"/>
                </a:solidFill>
                <a:cs typeface="B Titr" panose="00000700000000000000" pitchFamily="2" charset="-78"/>
              </a:endParaRP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511BEB8-122F-401B-81EC-BA83D5C3C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A7D-E7FB-495E-82B3-E94CD1D3B817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3132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68162" y="368869"/>
            <a:ext cx="8649729" cy="6604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09" tIns="60854" rIns="121709" bIns="60854" rtlCol="1" anchor="ctr"/>
          <a:lstStyle/>
          <a:p>
            <a:pPr algn="ctr" defTabSz="1218900" rtl="1">
              <a:defRPr/>
            </a:pPr>
            <a:r>
              <a:rPr lang="fa-IR" sz="2800" kern="0" dirty="0">
                <a:solidFill>
                  <a:sysClr val="windowText" lastClr="000000"/>
                </a:solidFill>
                <a:latin typeface="Calibri"/>
                <a:cs typeface="B Titr" panose="00000700000000000000" pitchFamily="2" charset="-78"/>
              </a:rPr>
              <a:t>سیمای کشاورزی شهرستان </a:t>
            </a:r>
            <a:r>
              <a:rPr lang="fa-IR" sz="2800" kern="0" dirty="0" err="1">
                <a:solidFill>
                  <a:sysClr val="windowText" lastClr="000000"/>
                </a:solidFill>
                <a:latin typeface="Calibri"/>
                <a:cs typeface="B Titr" panose="00000700000000000000" pitchFamily="2" charset="-78"/>
              </a:rPr>
              <a:t>دشتستان</a:t>
            </a:r>
            <a:r>
              <a:rPr lang="fa-IR" sz="2800" kern="0" dirty="0">
                <a:solidFill>
                  <a:sysClr val="windowText" lastClr="000000"/>
                </a:solidFill>
                <a:latin typeface="Calibri"/>
                <a:cs typeface="B Titr" panose="00000700000000000000" pitchFamily="2" charset="-78"/>
              </a:rPr>
              <a:t> »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307892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prstClr val="white"/>
                </a:solidFill>
                <a:cs typeface="B Titr" panose="00000700000000000000" pitchFamily="2" charset="-78"/>
              </a:rPr>
              <a:t>جمعیت </a:t>
            </a:r>
            <a:endParaRPr lang="fa-IR" sz="2000" dirty="0">
              <a:solidFill>
                <a:prstClr val="white"/>
              </a:solidFill>
              <a:cs typeface="B Titr" pitchFamily="2" charset="-78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315559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b="1" dirty="0">
                <a:solidFill>
                  <a:prstClr val="black"/>
                </a:solidFill>
                <a:cs typeface="B Titr" panose="00000700000000000000" pitchFamily="2" charset="-78"/>
              </a:rPr>
              <a:t>252047 نفر</a:t>
            </a:r>
            <a:endParaRPr lang="fa-IR" sz="1600" dirty="0">
              <a:solidFill>
                <a:prstClr val="black"/>
              </a:solidFill>
              <a:cs typeface="B Titr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23122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prstClr val="white"/>
                </a:solidFill>
                <a:cs typeface="B Titr" panose="00000700000000000000" pitchFamily="2" charset="-78"/>
              </a:rPr>
              <a:t>منابع آبی شهرستان </a:t>
            </a:r>
            <a:endParaRPr lang="fa-IR" sz="2000" dirty="0">
              <a:solidFill>
                <a:prstClr val="white"/>
              </a:solidFill>
              <a:cs typeface="B Titr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097684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dirty="0">
                <a:solidFill>
                  <a:prstClr val="white"/>
                </a:solidFill>
                <a:cs typeface="B Titr" pitchFamily="2" charset="-78"/>
              </a:rPr>
              <a:t>مساحت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4997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dirty="0">
                <a:solidFill>
                  <a:prstClr val="black"/>
                </a:solidFill>
                <a:cs typeface="B Titr" pitchFamily="2" charset="-78"/>
              </a:rPr>
              <a:t>542/3 میلیون متر مکعب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105351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500" dirty="0">
                <a:solidFill>
                  <a:prstClr val="black"/>
                </a:solidFill>
                <a:cs typeface="B Titr" pitchFamily="2" charset="-78"/>
              </a:rPr>
              <a:t>6327 کیلومتر مربع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078751" y="3418893"/>
            <a:ext cx="2103120" cy="457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dirty="0">
                <a:solidFill>
                  <a:prstClr val="black"/>
                </a:solidFill>
                <a:cs typeface="B Titr" pitchFamily="2" charset="-78"/>
              </a:rPr>
              <a:t>114 هزار هکتار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005567" y="2915780"/>
            <a:ext cx="18288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مراتع</a:t>
            </a:r>
            <a:endParaRPr lang="fa-IR" sz="20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013234" y="3418893"/>
            <a:ext cx="1828800" cy="457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dirty="0">
                <a:solidFill>
                  <a:prstClr val="black"/>
                </a:solidFill>
                <a:cs typeface="B Titr" pitchFamily="2" charset="-78"/>
              </a:rPr>
              <a:t>297/099 هزار هکتار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445326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prstClr val="white"/>
                </a:solidFill>
                <a:cs typeface="B Titr" panose="00000700000000000000" pitchFamily="2" charset="-78"/>
              </a:rPr>
              <a:t>تعداد بهره برداران </a:t>
            </a:r>
            <a:endParaRPr lang="fa-IR" sz="2000" dirty="0">
              <a:solidFill>
                <a:prstClr val="white"/>
              </a:solidFill>
              <a:cs typeface="B Titr" pitchFamily="2" charset="-78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452992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dirty="0">
                <a:solidFill>
                  <a:prstClr val="black"/>
                </a:solidFill>
                <a:cs typeface="B Titr" pitchFamily="2" charset="-78"/>
              </a:rPr>
              <a:t>24624 نفر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553440" y="3517075"/>
            <a:ext cx="1828800" cy="457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b="1" dirty="0">
                <a:solidFill>
                  <a:prstClr val="black"/>
                </a:solidFill>
                <a:cs typeface="B Titr" panose="00000700000000000000" pitchFamily="2" charset="-78"/>
              </a:rPr>
              <a:t>30/709 هزار هکتار</a:t>
            </a:r>
            <a:endParaRPr lang="fa-IR" sz="1600" dirty="0">
              <a:solidFill>
                <a:prstClr val="black"/>
              </a:solidFill>
              <a:cs typeface="B Titr" pitchFamily="2" charset="-78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827449" y="3497915"/>
            <a:ext cx="1828800" cy="457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500" dirty="0">
                <a:solidFill>
                  <a:prstClr val="black"/>
                </a:solidFill>
                <a:cs typeface="B Titr" pitchFamily="2" charset="-78"/>
              </a:rPr>
              <a:t>126/956 هزار هکتار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561361" y="4247625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dirty="0">
                <a:solidFill>
                  <a:sysClr val="windowText" lastClr="000000"/>
                </a:solidFill>
                <a:cs typeface="B Titr" pitchFamily="2" charset="-78"/>
              </a:rPr>
              <a:t>جمع </a:t>
            </a:r>
            <a:r>
              <a:rPr lang="fa-IR" sz="20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تولیدات باغی </a:t>
            </a:r>
            <a:endParaRPr lang="fa-IR" sz="20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569027" y="4792900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dirty="0">
                <a:solidFill>
                  <a:prstClr val="black"/>
                </a:solidFill>
                <a:cs typeface="B Titr" pitchFamily="2" charset="-78"/>
              </a:rPr>
              <a:t>178/3 هزار تن 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735698" y="4247625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dirty="0">
                <a:solidFill>
                  <a:sysClr val="windowText" lastClr="000000"/>
                </a:solidFill>
                <a:cs typeface="B Titr" pitchFamily="2" charset="-78"/>
              </a:rPr>
              <a:t>جمع تولیدات زراعی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743365" y="4792900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500" dirty="0">
                <a:solidFill>
                  <a:prstClr val="black"/>
                </a:solidFill>
                <a:cs typeface="B Titr" pitchFamily="2" charset="-78"/>
              </a:rPr>
              <a:t>395/735 هزار تن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1882283" y="4236580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dirty="0">
                <a:solidFill>
                  <a:sysClr val="windowText" lastClr="000000"/>
                </a:solidFill>
                <a:cs typeface="B Titr" pitchFamily="2" charset="-78"/>
              </a:rPr>
              <a:t>جمع تولیدات دامی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889950" y="4781855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500" dirty="0">
                <a:solidFill>
                  <a:prstClr val="black"/>
                </a:solidFill>
                <a:cs typeface="B Titr" pitchFamily="2" charset="-78"/>
              </a:rPr>
              <a:t>43/339 هزار تن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866696" y="5491846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dirty="0">
                <a:solidFill>
                  <a:sysClr val="windowText" lastClr="000000"/>
                </a:solidFill>
                <a:cs typeface="B Titr" pitchFamily="2" charset="-78"/>
              </a:rPr>
              <a:t>جمع کل </a:t>
            </a:r>
            <a:r>
              <a:rPr lang="fa-IR" sz="20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تولیدات </a:t>
            </a:r>
            <a:endParaRPr lang="fa-IR" sz="20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4874362" y="603712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dirty="0">
                <a:solidFill>
                  <a:prstClr val="black"/>
                </a:solidFill>
                <a:cs typeface="B Titr" pitchFamily="2" charset="-78"/>
              </a:rPr>
              <a:t>617/374 هزار تن 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319767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prstClr val="white"/>
                </a:solidFill>
                <a:cs typeface="B Titr" panose="00000700000000000000" pitchFamily="2" charset="-78"/>
              </a:rPr>
              <a:t>جمعیت </a:t>
            </a:r>
            <a:endParaRPr lang="fa-IR" sz="2000" dirty="0">
              <a:solidFill>
                <a:prstClr val="white"/>
              </a:solidFill>
              <a:cs typeface="B Titr" pitchFamily="2" charset="-78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634997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prstClr val="white"/>
                </a:solidFill>
                <a:cs typeface="B Titr" panose="00000700000000000000" pitchFamily="2" charset="-78"/>
              </a:rPr>
              <a:t>منابع آبی شهرستان </a:t>
            </a:r>
            <a:endParaRPr lang="fa-IR" sz="2000" dirty="0">
              <a:solidFill>
                <a:prstClr val="white"/>
              </a:solidFill>
              <a:cs typeface="B Titr" pitchFamily="2" charset="-78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9109559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dirty="0">
                <a:solidFill>
                  <a:prstClr val="white"/>
                </a:solidFill>
                <a:cs typeface="B Titr" pitchFamily="2" charset="-78"/>
              </a:rPr>
              <a:t>مساحت 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3457201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prstClr val="white"/>
                </a:solidFill>
                <a:cs typeface="B Titr" panose="00000700000000000000" pitchFamily="2" charset="-78"/>
              </a:rPr>
              <a:t>تعداد بهره برداران </a:t>
            </a:r>
            <a:endParaRPr lang="fa-IR" sz="2000" dirty="0">
              <a:solidFill>
                <a:prstClr val="white"/>
              </a:solidFill>
              <a:cs typeface="B Titr" pitchFamily="2" charset="-78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568083" y="2971800"/>
            <a:ext cx="18288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باغی</a:t>
            </a:r>
            <a:endParaRPr lang="fa-IR" sz="20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6342077" y="1625654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جمعیت </a:t>
            </a:r>
            <a:endParaRPr lang="fa-IR" sz="20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657307" y="1625654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منابع آبی شهرستان </a:t>
            </a:r>
            <a:endParaRPr lang="fa-IR" sz="20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9131869" y="1625654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dirty="0">
                <a:solidFill>
                  <a:sysClr val="windowText" lastClr="000000"/>
                </a:solidFill>
                <a:cs typeface="B Titr" pitchFamily="2" charset="-78"/>
              </a:rPr>
              <a:t>مساحت 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3479511" y="1625654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تعداد بهره برداران </a:t>
            </a:r>
            <a:endParaRPr lang="fa-IR" sz="20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9110812" y="2873618"/>
            <a:ext cx="210312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dirty="0">
                <a:solidFill>
                  <a:sysClr val="windowText" lastClr="000000"/>
                </a:solidFill>
                <a:cs typeface="B Titr" pitchFamily="2" charset="-78"/>
              </a:rPr>
              <a:t>کل اراضی کشاورزی  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859510" y="2952640"/>
            <a:ext cx="18288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dirty="0">
                <a:solidFill>
                  <a:sysClr val="windowText" lastClr="000000"/>
                </a:solidFill>
                <a:cs typeface="B Titr" pitchFamily="2" charset="-78"/>
              </a:rPr>
              <a:t>جنگل 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6381805" y="1625654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جمعیت </a:t>
            </a:r>
            <a:endParaRPr lang="fa-IR" sz="20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10867292" y="442595"/>
            <a:ext cx="1282130" cy="499668"/>
            <a:chOff x="10575929" y="812638"/>
            <a:chExt cx="1616072" cy="998481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812638"/>
              <a:ext cx="1301380" cy="998481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47" name="TextBox 46"/>
            <p:cNvSpPr txBox="1"/>
            <p:nvPr/>
          </p:nvSpPr>
          <p:spPr>
            <a:xfrm>
              <a:off x="10575929" y="1138825"/>
              <a:ext cx="1616072" cy="522764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algn="ctr" defTabSz="914241" rtl="1">
                <a:defRPr/>
              </a:pPr>
              <a:r>
                <a:rPr lang="fa-IR" sz="1100" dirty="0">
                  <a:ln>
                    <a:solidFill>
                      <a:srgbClr val="90BC33">
                        <a:lumMod val="75000"/>
                      </a:srgbClr>
                    </a:solidFill>
                  </a:ln>
                  <a:solidFill>
                    <a:prstClr val="black"/>
                  </a:solidFill>
                  <a:cs typeface="B Titr" panose="00000700000000000000" pitchFamily="2" charset="-78"/>
                </a:rPr>
                <a:t>ا</a:t>
              </a:r>
            </a:p>
          </p:txBody>
        </p:sp>
      </p:grpSp>
      <p:sp>
        <p:nvSpPr>
          <p:cNvPr id="50" name="Rounded Rectangle 14">
            <a:extLst>
              <a:ext uri="{FF2B5EF4-FFF2-40B4-BE49-F238E27FC236}">
                <a16:creationId xmlns:a16="http://schemas.microsoft.com/office/drawing/2014/main" id="{4FE4BF20-A3D2-4558-91E6-59D967C90A59}"/>
              </a:ext>
            </a:extLst>
          </p:cNvPr>
          <p:cNvSpPr/>
          <p:nvPr/>
        </p:nvSpPr>
        <p:spPr>
          <a:xfrm>
            <a:off x="360205" y="2971800"/>
            <a:ext cx="1828800" cy="457200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زراعی</a:t>
            </a:r>
          </a:p>
        </p:txBody>
      </p:sp>
      <p:sp>
        <p:nvSpPr>
          <p:cNvPr id="51" name="Rounded Rectangle 15">
            <a:extLst>
              <a:ext uri="{FF2B5EF4-FFF2-40B4-BE49-F238E27FC236}">
                <a16:creationId xmlns:a16="http://schemas.microsoft.com/office/drawing/2014/main" id="{83987798-0B63-42A8-A90A-0B9195A43AD0}"/>
              </a:ext>
            </a:extLst>
          </p:cNvPr>
          <p:cNvSpPr/>
          <p:nvPr/>
        </p:nvSpPr>
        <p:spPr>
          <a:xfrm>
            <a:off x="360205" y="3493339"/>
            <a:ext cx="1828800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b="1" dirty="0">
                <a:solidFill>
                  <a:prstClr val="black"/>
                </a:solidFill>
                <a:cs typeface="B Titr" panose="00000700000000000000" pitchFamily="2" charset="-78"/>
              </a:rPr>
              <a:t>67/327 هزار هکتار</a:t>
            </a:r>
            <a:endParaRPr lang="fa-IR" sz="1600" dirty="0">
              <a:solidFill>
                <a:prstClr val="black"/>
              </a:solidFill>
              <a:cs typeface="B Titr" pitchFamily="2" charset="-78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8E12AC-62D8-4A93-991B-B5421F8D7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8890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3634820"/>
              </p:ext>
            </p:extLst>
          </p:nvPr>
        </p:nvGraphicFramePr>
        <p:xfrm>
          <a:off x="166194" y="1114266"/>
          <a:ext cx="11521440" cy="4455127"/>
        </p:xfrm>
        <a:graphic>
          <a:graphicData uri="http://schemas.openxmlformats.org/drawingml/2006/table">
            <a:tbl>
              <a:tblPr rtl="1" firstRow="1" bandRow="1">
                <a:tableStyleId>{5FD0F851-EC5A-4D38-B0AD-8093EC10F338}</a:tableStyleId>
              </a:tblPr>
              <a:tblGrid>
                <a:gridCol w="17283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30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51153">
                <a:tc rowSpan="3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دام و طیور</a:t>
                      </a:r>
                      <a:endParaRPr lang="en-US" sz="16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4135 تن گوشت قرمز- 22998 تن شیرخام-15052 تن گوشت طیور-620  تن  تخم مرغ-534 تن عسل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8798">
                <a:tc vMerge="1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87 واحد مرغداری گوشتی به ظرفیت  2663700 قطعه،</a:t>
                      </a:r>
                      <a:r>
                        <a:rPr lang="fa-IR" sz="1600" b="1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121 واحد پرواربندی گوساله با ظرفیت 24170راس،13 واحد پرواربندی بره با ظرفیت 4700راس ، 9 واحد گاو شیری با ظرفیت 500 راس</a:t>
                      </a:r>
                      <a:endParaRPr lang="fa-IR" sz="16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8908">
                <a:tc vMerge="1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291 زنبورستان با 45742 کندوی مدرن	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8908">
                <a:tc rowSpan="3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cs typeface="B Nazanin" panose="00000400000000000000" pitchFamily="2" charset="-78"/>
                        </a:rPr>
                        <a:t>زراعت</a:t>
                      </a:r>
                      <a:r>
                        <a:rPr lang="fa-IR" sz="1600" b="1" baseline="0" dirty="0">
                          <a:cs typeface="B Nazanin" panose="00000400000000000000" pitchFamily="2" charset="-78"/>
                        </a:rPr>
                        <a:t> و باغبانی</a:t>
                      </a:r>
                      <a:endParaRPr lang="fa-IR" sz="1600" b="1" dirty="0"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40000 هکتار گندم دیم و  10500 هکتار گندم آبی، کل تولید گندم 32975 تن ، 1200 هکتار جو آبی ، 2600 هکتار جو دیم ، کل تولید جو 3151 تن، 2150 هکتار گوجه فرنگی تولید 118250 تن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8908">
                <a:tc vMerge="1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29046 هکتار خرما با تولید 153689 تن-1285 هکتار مرکبات با تولید 22518 تن-38 هکتار کنار با تولید 414 تن-19 هکتار زیتون با تولید 21 تن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8908">
                <a:tc vMerge="1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40 هکتار گلخانه و سایبان با ظرفیت تولید 3750 تن گوجه فرنگی ، سبزی و گیاهان دارویی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8908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cs typeface="B Nazanin" panose="00000400000000000000" pitchFamily="2" charset="-78"/>
                        </a:rPr>
                        <a:t>صنایع تبدیلی</a:t>
                      </a:r>
                      <a:endParaRPr lang="en-US" sz="1600" b="1" dirty="0"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cs typeface="B Nazanin" panose="00000400000000000000" pitchFamily="2" charset="-78"/>
                        </a:rPr>
                        <a:t>تعداد</a:t>
                      </a:r>
                      <a:r>
                        <a:rPr lang="fa-IR" sz="1600" b="1" baseline="0" dirty="0">
                          <a:cs typeface="B Nazanin" panose="00000400000000000000" pitchFamily="2" charset="-78"/>
                        </a:rPr>
                        <a:t> کل صنایع تبدیلی 142 واحد با ظرفیت 403433 تن-تعداد 85 واحد فرآوری و بسته بندی خرما با ظرفیت 118000 تن</a:t>
                      </a:r>
                      <a:r>
                        <a:rPr lang="fa-IR" sz="1600" b="1" dirty="0">
                          <a:solidFill>
                            <a:schemeClr val="accent6"/>
                          </a:solidFill>
                          <a:cs typeface="B Nazanin" panose="00000400000000000000" pitchFamily="2" charset="-78"/>
                        </a:rPr>
                        <a:t>	</a:t>
                      </a:r>
                    </a:p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accent6"/>
                          </a:solidFill>
                          <a:cs typeface="B Nazanin" panose="00000400000000000000" pitchFamily="2" charset="-78"/>
                        </a:rPr>
                        <a:t>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10867292" y="220216"/>
            <a:ext cx="1324708" cy="499773"/>
            <a:chOff x="10575929" y="488001"/>
            <a:chExt cx="1616072" cy="114395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488001"/>
              <a:ext cx="1301378" cy="998482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10575929" y="1138824"/>
              <a:ext cx="1616072" cy="493131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algn="ctr" defTabSz="914241" rtl="1">
                <a:defRPr/>
              </a:pPr>
              <a:endParaRPr lang="fa-IR" sz="800" dirty="0">
                <a:ln>
                  <a:solidFill>
                    <a:srgbClr val="90BC33">
                      <a:lumMod val="75000"/>
                    </a:srgbClr>
                  </a:solidFill>
                </a:ln>
                <a:solidFill>
                  <a:prstClr val="black"/>
                </a:solidFill>
                <a:cs typeface="B Titr" panose="00000700000000000000" pitchFamily="2" charset="-78"/>
              </a:endParaRPr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1766574" y="59639"/>
            <a:ext cx="8487280" cy="73131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21725" tIns="60862" rIns="121725" bIns="60862" rtlCol="1" anchor="ctr"/>
          <a:lstStyle/>
          <a:p>
            <a:pPr algn="ctr" defTabSz="1219080" rtl="1">
              <a:defRPr/>
            </a:pPr>
            <a:r>
              <a:rPr lang="fa-IR" sz="2800" kern="0" dirty="0">
                <a:solidFill>
                  <a:sysClr val="windowText" lastClr="000000"/>
                </a:solidFill>
                <a:latin typeface="Calibri"/>
                <a:cs typeface="B Titr" panose="00000700000000000000" pitchFamily="2" charset="-78"/>
              </a:rPr>
              <a:t>وضعیت کشاورزی شهرستان دشتستان در یک نگاه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49BB01-AFB1-4738-BC07-CA368D453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26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8136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1266940" y="1621047"/>
          <a:ext cx="10420694" cy="3929056"/>
        </p:xfrm>
        <a:graphic>
          <a:graphicData uri="http://schemas.openxmlformats.org/drawingml/2006/table">
            <a:tbl>
              <a:tblPr rtl="1" firstRow="1" bandRow="1">
                <a:tableStyleId>{5FD0F851-EC5A-4D38-B0AD-8093EC10F338}</a:tableStyleId>
              </a:tblPr>
              <a:tblGrid>
                <a:gridCol w="10420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52029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قطب کشاورزی استان بوشهر</a:t>
                      </a:r>
                      <a:endParaRPr lang="en-US" sz="20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0275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تولید خرما</a:t>
                      </a:r>
                      <a:endParaRPr lang="en-US" sz="20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7792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تولید گوجه فرنگی خارج از فصل</a:t>
                      </a:r>
                      <a:endParaRPr lang="en-US" sz="20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7792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رتبه برتر سطح زیر کشت </a:t>
                      </a:r>
                      <a:r>
                        <a:rPr lang="fa-IR" sz="2000" b="1" dirty="0" err="1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نخیلات</a:t>
                      </a:r>
                      <a:r>
                        <a:rPr lang="fa-IR" sz="20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در کشور</a:t>
                      </a:r>
                      <a:endParaRPr lang="en-US" sz="20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7792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b="1" dirty="0">
                          <a:cs typeface="B Nazanin" panose="00000400000000000000" pitchFamily="2" charset="-78"/>
                        </a:rPr>
                        <a:t>تولید برتر گندم آبی استان</a:t>
                      </a:r>
                      <a:endParaRPr lang="en-US" sz="2000" b="1" dirty="0"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7792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b="1" dirty="0">
                          <a:cs typeface="B Nazanin" panose="00000400000000000000" pitchFamily="2" charset="-78"/>
                        </a:rPr>
                        <a:t>وجود صنایع تبدیلی و تکمیلی استان</a:t>
                      </a:r>
                      <a:endParaRPr lang="en-US" sz="2000" b="1" dirty="0"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7792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b="1" dirty="0">
                          <a:cs typeface="B Nazanin" panose="00000400000000000000" pitchFamily="2" charset="-78"/>
                        </a:rPr>
                        <a:t>تولید مرکبات استان</a:t>
                      </a:r>
                      <a:endParaRPr lang="en-US" sz="2000" b="1" dirty="0"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7792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b="1" dirty="0">
                          <a:cs typeface="B Nazanin" panose="00000400000000000000" pitchFamily="2" charset="-78"/>
                        </a:rPr>
                        <a:t>تولید کنجد</a:t>
                      </a:r>
                      <a:endParaRPr lang="en-US" sz="2000" b="1" dirty="0"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10867292" y="176050"/>
            <a:ext cx="1324708" cy="543939"/>
            <a:chOff x="10575929" y="386908"/>
            <a:chExt cx="1616072" cy="124504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386908"/>
              <a:ext cx="1301378" cy="998482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10575929" y="1138824"/>
              <a:ext cx="1616072" cy="493131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algn="ctr" defTabSz="914241" rtl="1">
                <a:defRPr/>
              </a:pPr>
              <a:endParaRPr lang="fa-IR" sz="800" dirty="0">
                <a:ln>
                  <a:solidFill>
                    <a:srgbClr val="90BC33">
                      <a:lumMod val="75000"/>
                    </a:srgbClr>
                  </a:solidFill>
                </a:ln>
                <a:solidFill>
                  <a:prstClr val="black"/>
                </a:solidFill>
                <a:cs typeface="B Titr" panose="00000700000000000000" pitchFamily="2" charset="-78"/>
              </a:endParaRPr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2130131" y="365001"/>
            <a:ext cx="8487280" cy="73131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21725" tIns="60862" rIns="121725" bIns="60862" rtlCol="1" anchor="ctr"/>
          <a:lstStyle/>
          <a:p>
            <a:pPr algn="ctr" defTabSz="1219080" rtl="1">
              <a:defRPr/>
            </a:pPr>
            <a:r>
              <a:rPr lang="fa-IR" sz="2800" kern="0" dirty="0">
                <a:solidFill>
                  <a:sysClr val="windowText" lastClr="000000"/>
                </a:solidFill>
                <a:latin typeface="Calibri"/>
                <a:cs typeface="B Titr" panose="00000700000000000000" pitchFamily="2" charset="-78"/>
              </a:rPr>
              <a:t>مزیت های کشاورزی شهرستان دشتستان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AA7361A-27D3-4644-92BE-9947D3398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4257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634701" y="946969"/>
          <a:ext cx="11198711" cy="5662123"/>
        </p:xfrm>
        <a:graphic>
          <a:graphicData uri="http://schemas.openxmlformats.org/drawingml/2006/table">
            <a:tbl>
              <a:tblPr rtl="1" firstRow="1" bandRow="1">
                <a:tableStyleId>{5FD0F851-EC5A-4D38-B0AD-8093EC10F338}</a:tableStyleId>
              </a:tblPr>
              <a:tblGrid>
                <a:gridCol w="58316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67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5285"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Titr" panose="00000700000000000000" pitchFamily="2" charset="-78"/>
                        </a:rPr>
                        <a:t>چالش ها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Titr" panose="00000700000000000000" pitchFamily="2" charset="-78"/>
                        </a:rPr>
                        <a:t>راهکارها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92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کمبود نیروی کارشناس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بکارگیری سریعتر نیروهای طرح شهید زین‌الدین و برون سپاری  کارها با استفاده از ظرفیت مراکز جهاد کشاورزی خصوصی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415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کمبود خودرو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افزایش سهمیه سوخت شهرستان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7220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کمبود نیروی خدمات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استفاده از نیروهای قراردادی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892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فرسایش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سیستم‌های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کامپیوتری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تامین اعتبار ات لازم</a:t>
                      </a:r>
                      <a:endParaRPr kumimoji="0" 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415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کم بودن پهنای باند کامپیوتر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a-IR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333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بازنگری شناسنامه‌دار کردن مزارع و باغات و مشکلات بیمه فراگیر گندم در سامانه پهنه بندی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B Nazanin" panose="00000400000000000000" pitchFamily="2" charset="-78"/>
                        </a:rPr>
                        <a:t>هم راستا کردن فعالیت صنف کشاورزی بخصوص  با قوانین مربوط به مالکیت و تصرفات زمین در بحث اراضی ملی و.. که سبب مشکلات و طرح دعوی در اینده خواهد شد.</a:t>
                      </a:r>
                    </a:p>
                    <a:p>
                      <a:pPr marL="0" marR="0" lvl="0" indent="0" algn="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a-IR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415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کمبود اعتبار جهت تامین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نهاده‌ها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و خدمات جدید برای آموزش در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کارگاه‌های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آموزشی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افزایش اعتبار طرح آموزش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بهره‌برداران</a:t>
                      </a:r>
                      <a:endParaRPr lang="fa-IR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2415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کمبود خودرو جهت برگزاری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برنامه‌های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آموزشی ترویجی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ردیف اعتباری برای تامین خودرو از محل طرح ها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2415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تجهیز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سالن‌های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آموزشی مراکز (وسایل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سرمایشی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و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گرمایشی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، ویدئو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پروژکتور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و تخته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وایت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برد)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تامین اعتبار ات لازم</a:t>
                      </a:r>
                      <a:endParaRPr kumimoji="0" 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marR="0" lvl="0" indent="0" algn="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11059295" y="286439"/>
            <a:ext cx="1264905" cy="436219"/>
            <a:chOff x="10575929" y="639582"/>
            <a:chExt cx="1804690" cy="99848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75929" y="639582"/>
              <a:ext cx="1301379" cy="998482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10764547" y="1144933"/>
              <a:ext cx="1616072" cy="493131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algn="ctr" defTabSz="914241" rtl="1">
                <a:defRPr/>
              </a:pPr>
              <a:endParaRPr lang="fa-IR" sz="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B Titr" panose="00000700000000000000" pitchFamily="2" charset="-78"/>
              </a:endParaRPr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1050323" y="165658"/>
            <a:ext cx="9910119" cy="6604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06" tIns="60853" rIns="121706" bIns="60853" rtlCol="1" anchor="ctr"/>
          <a:lstStyle/>
          <a:p>
            <a:pPr algn="ctr" defTabSz="1218870" rtl="1">
              <a:defRPr/>
            </a:pPr>
            <a:r>
              <a:rPr lang="fa-IR" sz="2800" kern="0" dirty="0">
                <a:solidFill>
                  <a:sysClr val="windowText" lastClr="000000"/>
                </a:solidFill>
                <a:latin typeface="Calibri"/>
                <a:cs typeface="B Titr" panose="00000700000000000000" pitchFamily="2" charset="-78"/>
              </a:rPr>
              <a:t>چالش ها و راهکارها شهرستان </a:t>
            </a:r>
            <a:r>
              <a:rPr lang="fa-IR" sz="2800" kern="0" dirty="0" err="1">
                <a:solidFill>
                  <a:sysClr val="windowText" lastClr="000000"/>
                </a:solidFill>
                <a:latin typeface="Calibri"/>
                <a:cs typeface="B Titr" panose="00000700000000000000" pitchFamily="2" charset="-78"/>
              </a:rPr>
              <a:t>دشتستان</a:t>
            </a:r>
            <a:endParaRPr lang="fa-IR" sz="2800" kern="0" dirty="0">
              <a:solidFill>
                <a:sysClr val="windowText" lastClr="000000"/>
              </a:solidFill>
              <a:latin typeface="Calibri"/>
              <a:cs typeface="B Titr" panose="00000700000000000000" pitchFamily="2" charset="-78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E3419A-9A5E-41C8-86E7-BB74127E2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28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484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que 25"/>
          <p:cNvSpPr/>
          <p:nvPr/>
        </p:nvSpPr>
        <p:spPr>
          <a:xfrm>
            <a:off x="3224054" y="221870"/>
            <a:ext cx="6822743" cy="719635"/>
          </a:xfrm>
          <a:prstGeom prst="plaqu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426" tIns="45718" rIns="91426" bIns="45718" rtlCol="1" anchor="ctr"/>
          <a:lstStyle/>
          <a:p>
            <a:pPr algn="ctr" defTabSz="914241" rtl="1">
              <a:defRPr/>
            </a:pPr>
            <a:r>
              <a:rPr lang="fa-IR" sz="2800" kern="0" dirty="0">
                <a:solidFill>
                  <a:prstClr val="black"/>
                </a:solidFill>
                <a:latin typeface="Calibri"/>
                <a:cs typeface="B Titr" panose="00000700000000000000" pitchFamily="2" charset="-78"/>
              </a:rPr>
              <a:t>« سیمای کشاورزی شهرستان دشتی» 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238614" y="2087617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algn="ctr" defTabSz="914241" rtl="1">
              <a:defRPr/>
            </a:pPr>
            <a:r>
              <a:rPr lang="fa-IR" sz="1900" kern="0" dirty="0">
                <a:solidFill>
                  <a:prstClr val="black"/>
                </a:solidFill>
                <a:latin typeface="Calibri"/>
                <a:cs typeface="B Titr" panose="00000700000000000000" pitchFamily="2" charset="-78"/>
              </a:rPr>
              <a:t>اطلاعات کلی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0575929" y="258271"/>
            <a:ext cx="1616071" cy="841208"/>
            <a:chOff x="10575929" y="385617"/>
            <a:chExt cx="1616072" cy="1122987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385617"/>
              <a:ext cx="1301379" cy="998481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0" name="TextBox 9"/>
            <p:cNvSpPr txBox="1"/>
            <p:nvPr/>
          </p:nvSpPr>
          <p:spPr>
            <a:xfrm>
              <a:off x="10575929" y="1138824"/>
              <a:ext cx="1616072" cy="369780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algn="ctr" defTabSz="914241" rtl="1">
                <a:defRPr/>
              </a:pPr>
              <a:endParaRPr lang="fa-IR" sz="1200" dirty="0">
                <a:ln w="0"/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B Titr" panose="00000700000000000000" pitchFamily="2" charset="-78"/>
              </a:endParaRPr>
            </a:p>
          </p:txBody>
        </p:sp>
      </p:grpSp>
      <p:sp>
        <p:nvSpPr>
          <p:cNvPr id="43" name="Rounded Rectangle 42"/>
          <p:cNvSpPr/>
          <p:nvPr/>
        </p:nvSpPr>
        <p:spPr>
          <a:xfrm>
            <a:off x="238614" y="2697216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algn="ctr" defTabSz="914241" rtl="1">
              <a:defRPr/>
            </a:pPr>
            <a:r>
              <a:rPr lang="fa-IR" kern="0" dirty="0">
                <a:solidFill>
                  <a:prstClr val="black"/>
                </a:solidFill>
                <a:latin typeface="Calibri"/>
                <a:cs typeface="B Titr" panose="00000700000000000000" pitchFamily="2" charset="-78"/>
              </a:rPr>
              <a:t>اطلاعات کشاورزی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233309" y="3306815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algn="ctr" defTabSz="914241" rtl="1">
              <a:defRPr/>
            </a:pPr>
            <a:r>
              <a:rPr lang="fa-IR" sz="1900" kern="0" dirty="0">
                <a:solidFill>
                  <a:prstClr val="black"/>
                </a:solidFill>
                <a:latin typeface="Calibri"/>
                <a:cs typeface="B Titr" panose="00000700000000000000" pitchFamily="2" charset="-78"/>
              </a:rPr>
              <a:t>چالشها و فرصتها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238614" y="1538582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algn="ctr" defTabSz="914241" rtl="1">
              <a:defRPr/>
            </a:pPr>
            <a:r>
              <a:rPr lang="fa-IR" sz="1900" kern="0" dirty="0">
                <a:solidFill>
                  <a:prstClr val="black"/>
                </a:solidFill>
                <a:latin typeface="Calibri"/>
                <a:cs typeface="B Titr" panose="00000700000000000000" pitchFamily="2" charset="-78"/>
              </a:rPr>
              <a:t>شامل بخش های :</a:t>
            </a:r>
          </a:p>
        </p:txBody>
      </p:sp>
      <p:sp>
        <p:nvSpPr>
          <p:cNvPr id="4" name="Flowchart: Multidocument 3"/>
          <p:cNvSpPr/>
          <p:nvPr/>
        </p:nvSpPr>
        <p:spPr>
          <a:xfrm>
            <a:off x="2414954" y="1959816"/>
            <a:ext cx="9619699" cy="4792676"/>
          </a:xfrm>
          <a:prstGeom prst="flowChartMultidocumen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914241">
              <a:defRPr/>
            </a:pPr>
            <a:endParaRPr lang="fa-IR" sz="1900">
              <a:solidFill>
                <a:prstClr val="white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5" name="Rounded Rectangle 49">
            <a:extLst>
              <a:ext uri="{FF2B5EF4-FFF2-40B4-BE49-F238E27FC236}">
                <a16:creationId xmlns:a16="http://schemas.microsoft.com/office/drawing/2014/main" id="{4F2CF100-999A-0AEB-A05A-830E134F2B06}"/>
              </a:ext>
            </a:extLst>
          </p:cNvPr>
          <p:cNvSpPr/>
          <p:nvPr/>
        </p:nvSpPr>
        <p:spPr>
          <a:xfrm>
            <a:off x="3463290" y="1202299"/>
            <a:ext cx="6012180" cy="4967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algn="ctr" defTabSz="914241" rtl="1">
              <a:defRPr/>
            </a:pPr>
            <a:r>
              <a:rPr lang="fa-IR" sz="2500" kern="0" dirty="0">
                <a:solidFill>
                  <a:prstClr val="black"/>
                </a:solidFill>
                <a:latin typeface="Calibri"/>
                <a:cs typeface="B Titr" panose="00000700000000000000" pitchFamily="2" charset="-78"/>
              </a:rPr>
              <a:t>بازدید استانی وزیر محترم جهاد کشاورزی </a:t>
            </a:r>
          </a:p>
        </p:txBody>
      </p:sp>
    </p:spTree>
    <p:extLst>
      <p:ext uri="{BB962C8B-B14F-4D97-AF65-F5344CB8AC3E}">
        <p14:creationId xmlns:p14="http://schemas.microsoft.com/office/powerpoint/2010/main" val="2035077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641614" y="183864"/>
            <a:ext cx="7315199" cy="762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مدیریت جهاد کشاورزی شهرستان بوشهر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438679" y="4595900"/>
            <a:ext cx="3436332" cy="47387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آقای محمود کیهان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470403" y="4080687"/>
            <a:ext cx="3424124" cy="42648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مدیر جهاد شهرستان بوشهر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436103" y="5144844"/>
            <a:ext cx="3436332" cy="47387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مدرک تحصیلی </a:t>
            </a:r>
            <a:r>
              <a:rPr kumimoji="0" lang="fa-I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:فوق لیسانس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453863" y="5714175"/>
            <a:ext cx="3424124" cy="42648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رشته تحصیلی :زراعت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451743" y="6236364"/>
            <a:ext cx="3436332" cy="47387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تاریخ انتصاب :1401/5/11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0867292" y="245339"/>
            <a:ext cx="1324708" cy="833439"/>
            <a:chOff x="10575929" y="370091"/>
            <a:chExt cx="1616072" cy="1120418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370091"/>
              <a:ext cx="1301378" cy="998482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1" name="TextBox 10"/>
            <p:cNvSpPr txBox="1"/>
            <p:nvPr/>
          </p:nvSpPr>
          <p:spPr>
            <a:xfrm>
              <a:off x="10575929" y="1138824"/>
              <a:ext cx="1616072" cy="351685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11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rebuchet MS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4470403" y="1405719"/>
            <a:ext cx="3424124" cy="25111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CE82C4E-E470-4F2C-BEDB-AAAAF0F71C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9252" y="1673385"/>
            <a:ext cx="1853345" cy="224352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56827A-928C-495B-83A3-A21989688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5757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641614" y="183864"/>
            <a:ext cx="7315199" cy="762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algn="ctr" defTabSz="1218990" rtl="1">
              <a:defRPr/>
            </a:pPr>
            <a:r>
              <a:rPr lang="fa-IR" sz="2800" kern="0" dirty="0">
                <a:solidFill>
                  <a:prstClr val="black"/>
                </a:solidFill>
                <a:cs typeface="B Titr" panose="00000700000000000000" pitchFamily="2" charset="-78"/>
              </a:rPr>
              <a:t>مدیریت جهاد کشاورزی شهرستان دشتی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438679" y="4595900"/>
            <a:ext cx="3436332" cy="47387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algn="ctr" defTabSz="1218990" rtl="1">
              <a:defRPr/>
            </a:pPr>
            <a:r>
              <a:rPr lang="fa-IR" sz="2400" kern="0" dirty="0">
                <a:solidFill>
                  <a:prstClr val="black"/>
                </a:solidFill>
                <a:cs typeface="B Titr" panose="00000700000000000000" pitchFamily="2" charset="-78"/>
              </a:rPr>
              <a:t>آقای احمد ایزدی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470403" y="4080687"/>
            <a:ext cx="3424124" cy="42648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algn="ctr" defTabSz="1218990" rtl="1">
              <a:defRPr/>
            </a:pPr>
            <a:r>
              <a:rPr lang="fa-IR" sz="2400" kern="0" dirty="0">
                <a:solidFill>
                  <a:prstClr val="black"/>
                </a:solidFill>
                <a:cs typeface="B Titr" panose="00000700000000000000" pitchFamily="2" charset="-78"/>
              </a:rPr>
              <a:t>مدیر جهاد شهرستان دشتی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436103" y="5144844"/>
            <a:ext cx="3436332" cy="47387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algn="ctr" defTabSz="1218990" rtl="1">
              <a:defRPr/>
            </a:pPr>
            <a:endParaRPr lang="fa-IR" sz="2000" kern="0" dirty="0">
              <a:solidFill>
                <a:prstClr val="black"/>
              </a:solidFill>
              <a:cs typeface="B Titr" panose="00000700000000000000" pitchFamily="2" charset="-78"/>
            </a:endParaRPr>
          </a:p>
          <a:p>
            <a:pPr algn="ctr" defTabSz="1218990" rtl="1">
              <a:defRPr/>
            </a:pPr>
            <a:r>
              <a:rPr lang="fa-IR" sz="2000" kern="0" dirty="0">
                <a:solidFill>
                  <a:prstClr val="black"/>
                </a:solidFill>
                <a:cs typeface="B Titr" panose="00000700000000000000" pitchFamily="2" charset="-78"/>
              </a:rPr>
              <a:t>مدرک تحصیلی </a:t>
            </a:r>
            <a:r>
              <a:rPr lang="fa-IR" kern="0" dirty="0">
                <a:solidFill>
                  <a:prstClr val="black"/>
                </a:solidFill>
                <a:cs typeface="B Titr" panose="00000700000000000000" pitchFamily="2" charset="-78"/>
              </a:rPr>
              <a:t>:لیسانس</a:t>
            </a:r>
            <a:r>
              <a:rPr lang="fa-IR" sz="1100" kern="0" dirty="0">
                <a:cs typeface="B Titr" panose="00000700000000000000" pitchFamily="2" charset="-78"/>
              </a:rPr>
              <a:t>( دانشجوی رشته دکتری حرفه ای دامپزشکی)</a:t>
            </a:r>
            <a:endParaRPr lang="fa-IR" sz="1600" kern="0" dirty="0">
              <a:cs typeface="B Titr" panose="00000700000000000000" pitchFamily="2" charset="-78"/>
            </a:endParaRPr>
          </a:p>
          <a:p>
            <a:pPr algn="ctr" defTabSz="1218990" rtl="1">
              <a:defRPr/>
            </a:pPr>
            <a:endParaRPr lang="fa-IR" kern="0" dirty="0">
              <a:solidFill>
                <a:prstClr val="black"/>
              </a:solidFill>
              <a:cs typeface="B Titr" panose="00000700000000000000" pitchFamily="2" charset="-78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453863" y="5714175"/>
            <a:ext cx="3424124" cy="42648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algn="ctr" defTabSz="1218990" rtl="1">
              <a:defRPr/>
            </a:pPr>
            <a:r>
              <a:rPr lang="fa-IR" kern="0" dirty="0">
                <a:solidFill>
                  <a:prstClr val="black"/>
                </a:solidFill>
                <a:cs typeface="B Titr" panose="00000700000000000000" pitchFamily="2" charset="-78"/>
              </a:rPr>
              <a:t>رشته تحصیلی :بهداشت مواد غذایی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451743" y="6236364"/>
            <a:ext cx="3436332" cy="47387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algn="ctr" defTabSz="1218990" rtl="1">
              <a:defRPr/>
            </a:pPr>
            <a:r>
              <a:rPr lang="fa-IR" sz="2400" kern="0" dirty="0">
                <a:solidFill>
                  <a:prstClr val="black"/>
                </a:solidFill>
                <a:cs typeface="B Titr" panose="00000700000000000000" pitchFamily="2" charset="-78"/>
              </a:rPr>
              <a:t>تاریخ انتصاب :1402/6/19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0792948" y="234322"/>
            <a:ext cx="1324708" cy="1004341"/>
            <a:chOff x="10485233" y="355281"/>
            <a:chExt cx="1616072" cy="1350166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42579" y="355281"/>
              <a:ext cx="1301378" cy="998481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1" name="TextBox 10"/>
            <p:cNvSpPr txBox="1"/>
            <p:nvPr/>
          </p:nvSpPr>
          <p:spPr>
            <a:xfrm>
              <a:off x="10485233" y="1353762"/>
              <a:ext cx="1616072" cy="351685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algn="ctr" defTabSz="914241" rtl="1">
                <a:defRPr/>
              </a:pPr>
              <a:endParaRPr lang="fa-IR" sz="11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B Titr" panose="00000700000000000000" pitchFamily="2" charset="-78"/>
              </a:endParaRPr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4470403" y="1405719"/>
            <a:ext cx="3424124" cy="25111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41">
              <a:defRPr/>
            </a:pPr>
            <a:endParaRPr lang="en-US" sz="1900" dirty="0">
              <a:solidFill>
                <a:prstClr val="black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6B81738-96B9-4B8F-8176-C494758A80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8252" y="1924481"/>
            <a:ext cx="2115495" cy="155461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8DA302-1763-4B86-8864-76E9575DB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0516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065664" y="252232"/>
            <a:ext cx="8367296" cy="76200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algn="ctr" defTabSz="1218990" rtl="1">
              <a:defRPr/>
            </a:pPr>
            <a:r>
              <a:rPr lang="fa-IR" sz="2800" kern="0" dirty="0">
                <a:solidFill>
                  <a:prstClr val="black"/>
                </a:solidFill>
                <a:cs typeface="B Titr" panose="00000700000000000000" pitchFamily="2" charset="-78"/>
              </a:rPr>
              <a:t>معرفی نمایندگان مجلس و  مسئولین شهرستان دشتی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7865062" y="3628783"/>
            <a:ext cx="2731931" cy="542829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lvl="0" algn="ctr" defTabSz="914241" rtl="1">
              <a:defRPr/>
            </a:pPr>
            <a:r>
              <a:rPr lang="fa-IR" sz="16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رئیس کل دادگاه های عمومی و انقلاب</a:t>
            </a:r>
            <a:endParaRPr lang="fa-IR" sz="16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7865062" y="1838275"/>
            <a:ext cx="2731931" cy="835299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dirty="0">
                <a:solidFill>
                  <a:sysClr val="windowText" lastClr="000000"/>
                </a:solidFill>
                <a:cs typeface="B Titr" pitchFamily="2" charset="-78"/>
              </a:rPr>
              <a:t>امام جمعه و نماینده ولی فقیه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4980947" y="3618360"/>
            <a:ext cx="2731931" cy="546726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dirty="0">
                <a:solidFill>
                  <a:sysClr val="windowText" lastClr="000000"/>
                </a:solidFill>
                <a:cs typeface="B Titr" pitchFamily="2" charset="-78"/>
              </a:rPr>
              <a:t>شهردار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7865063" y="4194024"/>
            <a:ext cx="2731930" cy="4347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dirty="0">
                <a:solidFill>
                  <a:sysClr val="windowText" lastClr="000000"/>
                </a:solidFill>
                <a:cs typeface="B Titr" pitchFamily="2" charset="-78"/>
              </a:rPr>
              <a:t>علیرضا انصاری فر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4980947" y="4247812"/>
            <a:ext cx="2731931" cy="3810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dirty="0">
                <a:solidFill>
                  <a:sysClr val="windowText" lastClr="000000"/>
                </a:solidFill>
                <a:cs typeface="B Titr" pitchFamily="2" charset="-78"/>
              </a:rPr>
              <a:t>محمد جواد </a:t>
            </a:r>
            <a:r>
              <a:rPr lang="fa-IR" sz="1600" dirty="0" err="1">
                <a:solidFill>
                  <a:sysClr val="windowText" lastClr="000000"/>
                </a:solidFill>
                <a:cs typeface="B Titr" pitchFamily="2" charset="-78"/>
              </a:rPr>
              <a:t>کاشفی</a:t>
            </a:r>
            <a:endParaRPr lang="fa-IR" sz="16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64" name="Rounded Rectangle 63"/>
          <p:cNvSpPr/>
          <p:nvPr/>
        </p:nvSpPr>
        <p:spPr>
          <a:xfrm>
            <a:off x="1707701" y="4194024"/>
            <a:ext cx="2731930" cy="4347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dirty="0">
                <a:solidFill>
                  <a:sysClr val="windowText" lastClr="000000"/>
                </a:solidFill>
                <a:cs typeface="B Titr" pitchFamily="2" charset="-78"/>
              </a:rPr>
              <a:t>سرهنگ سید علی مهدیان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1758677" y="1838275"/>
            <a:ext cx="2731931" cy="76281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فرماندار</a:t>
            </a:r>
            <a:endParaRPr lang="fa-IR" sz="20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1721667" y="2705187"/>
            <a:ext cx="2717964" cy="52260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dirty="0">
                <a:solidFill>
                  <a:sysClr val="windowText" lastClr="000000"/>
                </a:solidFill>
                <a:cs typeface="B Titr" pitchFamily="2" charset="-78"/>
              </a:rPr>
              <a:t>رضا </a:t>
            </a:r>
            <a:r>
              <a:rPr lang="fa-IR" sz="1600" dirty="0" err="1">
                <a:solidFill>
                  <a:sysClr val="windowText" lastClr="000000"/>
                </a:solidFill>
                <a:cs typeface="B Titr" pitchFamily="2" charset="-78"/>
              </a:rPr>
              <a:t>مقاتلی</a:t>
            </a:r>
            <a:endParaRPr lang="fa-IR" sz="16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67" name="Rounded Rectangle 66"/>
          <p:cNvSpPr/>
          <p:nvPr/>
        </p:nvSpPr>
        <p:spPr>
          <a:xfrm>
            <a:off x="4980948" y="1851986"/>
            <a:ext cx="2731931" cy="810072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نماینده مجلس شورای اسلامی</a:t>
            </a:r>
            <a:endParaRPr lang="fa-IR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68" name="Rounded Rectangle 67"/>
          <p:cNvSpPr/>
          <p:nvPr/>
        </p:nvSpPr>
        <p:spPr>
          <a:xfrm>
            <a:off x="4980949" y="2668584"/>
            <a:ext cx="2731930" cy="52759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dirty="0">
                <a:solidFill>
                  <a:sysClr val="windowText" lastClr="000000"/>
                </a:solidFill>
                <a:cs typeface="B Titr" pitchFamily="2" charset="-78"/>
              </a:rPr>
              <a:t>غلامحسین زارعی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7865063" y="2736800"/>
            <a:ext cx="2731930" cy="45937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500" dirty="0">
                <a:solidFill>
                  <a:sysClr val="windowText" lastClr="000000"/>
                </a:solidFill>
                <a:cs typeface="B Titr" pitchFamily="2" charset="-78"/>
              </a:rPr>
              <a:t>علی زاهد دوست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1758677" y="3618360"/>
            <a:ext cx="2731931" cy="53340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فرمانده انتظامی</a:t>
            </a:r>
            <a:endParaRPr lang="fa-IR" sz="20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0867292" y="252232"/>
            <a:ext cx="1282130" cy="615202"/>
            <a:chOff x="10575929" y="432238"/>
            <a:chExt cx="1616072" cy="1229351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432238"/>
              <a:ext cx="1301380" cy="998481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7" name="TextBox 16"/>
            <p:cNvSpPr txBox="1"/>
            <p:nvPr/>
          </p:nvSpPr>
          <p:spPr>
            <a:xfrm>
              <a:off x="10575929" y="1138825"/>
              <a:ext cx="1616072" cy="522764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algn="ctr" defTabSz="914241" rtl="1">
                <a:defRPr/>
              </a:pPr>
              <a:endParaRPr lang="fa-IR" sz="1100" dirty="0">
                <a:ln>
                  <a:solidFill>
                    <a:srgbClr val="90BC33">
                      <a:lumMod val="75000"/>
                    </a:srgbClr>
                  </a:solidFill>
                </a:ln>
                <a:solidFill>
                  <a:prstClr val="black"/>
                </a:solidFill>
                <a:cs typeface="B Titr" panose="00000700000000000000" pitchFamily="2" charset="-78"/>
              </a:endParaRP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AA6C04-8797-4659-907F-80BC8260D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A7D-E7FB-495E-82B3-E94CD1D3B817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31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3336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68162" y="368869"/>
            <a:ext cx="8649729" cy="6604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09" tIns="60854" rIns="121709" bIns="60854" rtlCol="1" anchor="ctr"/>
          <a:lstStyle/>
          <a:p>
            <a:pPr algn="ctr" defTabSz="1218900" rtl="1">
              <a:defRPr/>
            </a:pPr>
            <a:r>
              <a:rPr lang="fa-IR" sz="2800" kern="0" dirty="0">
                <a:solidFill>
                  <a:sysClr val="windowText" lastClr="000000"/>
                </a:solidFill>
                <a:latin typeface="Calibri"/>
                <a:cs typeface="B Titr" panose="00000700000000000000" pitchFamily="2" charset="-78"/>
              </a:rPr>
              <a:t>سیمای کشاورزی شهرستان دشتی »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307892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prstClr val="white"/>
                </a:solidFill>
                <a:cs typeface="B Titr" panose="00000700000000000000" pitchFamily="2" charset="-78"/>
              </a:rPr>
              <a:t>جمعیت </a:t>
            </a:r>
            <a:endParaRPr lang="fa-IR" sz="2000" dirty="0">
              <a:solidFill>
                <a:prstClr val="white"/>
              </a:solidFill>
              <a:cs typeface="B Titr" pitchFamily="2" charset="-78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315559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b="1" dirty="0">
                <a:solidFill>
                  <a:prstClr val="black"/>
                </a:solidFill>
                <a:cs typeface="B Titr" panose="00000700000000000000" pitchFamily="2" charset="-78"/>
              </a:rPr>
              <a:t>86319 نفر</a:t>
            </a:r>
            <a:endParaRPr lang="fa-IR" sz="1600" dirty="0">
              <a:solidFill>
                <a:prstClr val="black"/>
              </a:solidFill>
              <a:cs typeface="B Titr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23122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prstClr val="white"/>
                </a:solidFill>
                <a:cs typeface="B Titr" panose="00000700000000000000" pitchFamily="2" charset="-78"/>
              </a:rPr>
              <a:t>منابع آبی شهرستان </a:t>
            </a:r>
            <a:endParaRPr lang="fa-IR" sz="2000" dirty="0">
              <a:solidFill>
                <a:prstClr val="white"/>
              </a:solidFill>
              <a:cs typeface="B Titr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097684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dirty="0">
                <a:solidFill>
                  <a:prstClr val="white"/>
                </a:solidFill>
                <a:cs typeface="B Titr" pitchFamily="2" charset="-78"/>
              </a:rPr>
              <a:t>مساحت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4997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dirty="0">
                <a:solidFill>
                  <a:prstClr val="black"/>
                </a:solidFill>
                <a:cs typeface="B Titr" pitchFamily="2" charset="-78"/>
              </a:rPr>
              <a:t>152/3 میلیون متر مکعب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105351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500" dirty="0">
                <a:solidFill>
                  <a:prstClr val="black"/>
                </a:solidFill>
                <a:cs typeface="B Titr" pitchFamily="2" charset="-78"/>
              </a:rPr>
              <a:t>5026 کیلومتر مربع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078751" y="3418893"/>
            <a:ext cx="2103120" cy="457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dirty="0">
                <a:solidFill>
                  <a:prstClr val="black"/>
                </a:solidFill>
                <a:cs typeface="B Titr" pitchFamily="2" charset="-78"/>
              </a:rPr>
              <a:t>35 هزار هکتار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027877" y="2894027"/>
            <a:ext cx="18288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مراتع</a:t>
            </a:r>
            <a:endParaRPr lang="fa-IR" sz="20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035544" y="3397140"/>
            <a:ext cx="1828800" cy="457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dirty="0">
                <a:solidFill>
                  <a:prstClr val="black"/>
                </a:solidFill>
                <a:cs typeface="B Titr" pitchFamily="2" charset="-78"/>
              </a:rPr>
              <a:t>292/213 هزار هکتار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445326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prstClr val="white"/>
                </a:solidFill>
                <a:cs typeface="B Titr" panose="00000700000000000000" pitchFamily="2" charset="-78"/>
              </a:rPr>
              <a:t>تعداد بهره برداران </a:t>
            </a:r>
            <a:endParaRPr lang="fa-IR" sz="2000" dirty="0">
              <a:solidFill>
                <a:prstClr val="white"/>
              </a:solidFill>
              <a:cs typeface="B Titr" pitchFamily="2" charset="-78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452992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dirty="0">
                <a:solidFill>
                  <a:prstClr val="black"/>
                </a:solidFill>
                <a:cs typeface="B Titr" pitchFamily="2" charset="-78"/>
              </a:rPr>
              <a:t>7579 نفر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862698" y="3415007"/>
            <a:ext cx="1828800" cy="457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b="1" dirty="0">
                <a:solidFill>
                  <a:prstClr val="black"/>
                </a:solidFill>
                <a:cs typeface="B Titr" panose="00000700000000000000" pitchFamily="2" charset="-78"/>
              </a:rPr>
              <a:t>2/754 هزار هکتار</a:t>
            </a:r>
            <a:endParaRPr lang="fa-IR" sz="1600" dirty="0">
              <a:solidFill>
                <a:prstClr val="black"/>
              </a:solidFill>
              <a:cs typeface="B Titr" pitchFamily="2" charset="-78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960276" y="3423383"/>
            <a:ext cx="1828800" cy="457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500" dirty="0">
                <a:solidFill>
                  <a:prstClr val="black"/>
                </a:solidFill>
                <a:cs typeface="B Titr" pitchFamily="2" charset="-78"/>
              </a:rPr>
              <a:t>84/186 هزار هکتار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561361" y="4247625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dirty="0">
                <a:solidFill>
                  <a:sysClr val="windowText" lastClr="000000"/>
                </a:solidFill>
                <a:cs typeface="B Titr" pitchFamily="2" charset="-78"/>
              </a:rPr>
              <a:t>جمع </a:t>
            </a:r>
            <a:r>
              <a:rPr lang="fa-IR" sz="20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تولیدات باغی </a:t>
            </a:r>
            <a:endParaRPr lang="fa-IR" sz="20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569027" y="4792900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dirty="0">
                <a:solidFill>
                  <a:prstClr val="black"/>
                </a:solidFill>
                <a:cs typeface="B Titr" pitchFamily="2" charset="-78"/>
              </a:rPr>
              <a:t>17/905 هزار تن 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735698" y="4247625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dirty="0">
                <a:solidFill>
                  <a:sysClr val="windowText" lastClr="000000"/>
                </a:solidFill>
                <a:cs typeface="B Titr" pitchFamily="2" charset="-78"/>
              </a:rPr>
              <a:t>جمع تولیدات زراعی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743365" y="4792900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500" dirty="0">
                <a:solidFill>
                  <a:prstClr val="black"/>
                </a:solidFill>
                <a:cs typeface="B Titr" pitchFamily="2" charset="-78"/>
              </a:rPr>
              <a:t>302/973 هزار تن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1882283" y="4236580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dirty="0">
                <a:solidFill>
                  <a:sysClr val="windowText" lastClr="000000"/>
                </a:solidFill>
                <a:cs typeface="B Titr" pitchFamily="2" charset="-78"/>
              </a:rPr>
              <a:t>جمع تولیدات دامی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889950" y="4781855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500" dirty="0">
                <a:solidFill>
                  <a:prstClr val="black"/>
                </a:solidFill>
                <a:cs typeface="B Titr" pitchFamily="2" charset="-78"/>
              </a:rPr>
              <a:t>8/679 هزار تن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866696" y="5491846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dirty="0">
                <a:solidFill>
                  <a:sysClr val="windowText" lastClr="000000"/>
                </a:solidFill>
                <a:cs typeface="B Titr" pitchFamily="2" charset="-78"/>
              </a:rPr>
              <a:t>جمع کل </a:t>
            </a:r>
            <a:r>
              <a:rPr lang="fa-IR" sz="20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تولیدات </a:t>
            </a:r>
            <a:endParaRPr lang="fa-IR" sz="20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4874362" y="603712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dirty="0">
                <a:solidFill>
                  <a:prstClr val="black"/>
                </a:solidFill>
                <a:cs typeface="B Titr" pitchFamily="2" charset="-78"/>
              </a:rPr>
              <a:t>329/557 هزار تن 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319767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prstClr val="white"/>
                </a:solidFill>
                <a:cs typeface="B Titr" panose="00000700000000000000" pitchFamily="2" charset="-78"/>
              </a:rPr>
              <a:t>جمعیت </a:t>
            </a:r>
            <a:endParaRPr lang="fa-IR" sz="2000" dirty="0">
              <a:solidFill>
                <a:prstClr val="white"/>
              </a:solidFill>
              <a:cs typeface="B Titr" pitchFamily="2" charset="-78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634997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prstClr val="white"/>
                </a:solidFill>
                <a:cs typeface="B Titr" panose="00000700000000000000" pitchFamily="2" charset="-78"/>
              </a:rPr>
              <a:t>منابع آبی شهرستان </a:t>
            </a:r>
            <a:endParaRPr lang="fa-IR" sz="2000" dirty="0">
              <a:solidFill>
                <a:prstClr val="white"/>
              </a:solidFill>
              <a:cs typeface="B Titr" pitchFamily="2" charset="-78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9109559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dirty="0">
                <a:solidFill>
                  <a:prstClr val="white"/>
                </a:solidFill>
                <a:cs typeface="B Titr" pitchFamily="2" charset="-78"/>
              </a:rPr>
              <a:t>مساحت 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3457201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prstClr val="white"/>
                </a:solidFill>
                <a:cs typeface="B Titr" panose="00000700000000000000" pitchFamily="2" charset="-78"/>
              </a:rPr>
              <a:t>تعداد بهره برداران </a:t>
            </a:r>
            <a:endParaRPr lang="fa-IR" sz="2000" dirty="0">
              <a:solidFill>
                <a:prstClr val="white"/>
              </a:solidFill>
              <a:cs typeface="B Titr" pitchFamily="2" charset="-78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877341" y="2869732"/>
            <a:ext cx="18288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باغی</a:t>
            </a:r>
            <a:endParaRPr lang="fa-IR" sz="20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6342077" y="1625654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جمعیت </a:t>
            </a:r>
            <a:endParaRPr lang="fa-IR" sz="20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657307" y="1625654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منابع آبی شهرستان </a:t>
            </a:r>
            <a:endParaRPr lang="fa-IR" sz="20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9131869" y="1625654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dirty="0">
                <a:solidFill>
                  <a:sysClr val="windowText" lastClr="000000"/>
                </a:solidFill>
                <a:cs typeface="B Titr" pitchFamily="2" charset="-78"/>
              </a:rPr>
              <a:t>مساحت 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3479511" y="1625654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تعداد بهره برداران </a:t>
            </a:r>
            <a:endParaRPr lang="fa-IR" sz="20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9110812" y="2873618"/>
            <a:ext cx="210312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dirty="0">
                <a:solidFill>
                  <a:sysClr val="windowText" lastClr="000000"/>
                </a:solidFill>
                <a:cs typeface="B Titr" pitchFamily="2" charset="-78"/>
              </a:rPr>
              <a:t>کل اراضی کشاورزی  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992337" y="2878108"/>
            <a:ext cx="18288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dirty="0">
                <a:solidFill>
                  <a:sysClr val="windowText" lastClr="000000"/>
                </a:solidFill>
                <a:cs typeface="B Titr" pitchFamily="2" charset="-78"/>
              </a:rPr>
              <a:t>جنگل 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6381805" y="1625654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جمعیت </a:t>
            </a:r>
            <a:endParaRPr lang="fa-IR" sz="20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10867292" y="424914"/>
            <a:ext cx="1282130" cy="499668"/>
            <a:chOff x="10575929" y="777306"/>
            <a:chExt cx="1616072" cy="998481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75929" y="777306"/>
              <a:ext cx="1301380" cy="998481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47" name="TextBox 46"/>
            <p:cNvSpPr txBox="1"/>
            <p:nvPr/>
          </p:nvSpPr>
          <p:spPr>
            <a:xfrm>
              <a:off x="10575929" y="1138825"/>
              <a:ext cx="1616072" cy="522764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algn="ctr" defTabSz="914241" rtl="1">
                <a:defRPr/>
              </a:pPr>
              <a:endParaRPr lang="fa-IR" sz="1100" dirty="0">
                <a:ln>
                  <a:solidFill>
                    <a:srgbClr val="90BC33">
                      <a:lumMod val="75000"/>
                    </a:srgbClr>
                  </a:solidFill>
                </a:ln>
                <a:solidFill>
                  <a:prstClr val="black"/>
                </a:solidFill>
                <a:cs typeface="B Titr" panose="00000700000000000000" pitchFamily="2" charset="-78"/>
              </a:endParaRPr>
            </a:p>
          </p:txBody>
        </p:sp>
      </p:grpSp>
      <p:sp>
        <p:nvSpPr>
          <p:cNvPr id="50" name="Rounded Rectangle 14">
            <a:extLst>
              <a:ext uri="{FF2B5EF4-FFF2-40B4-BE49-F238E27FC236}">
                <a16:creationId xmlns:a16="http://schemas.microsoft.com/office/drawing/2014/main" id="{4D42BB69-B290-417B-BE94-0D5D57A0F146}"/>
              </a:ext>
            </a:extLst>
          </p:cNvPr>
          <p:cNvSpPr/>
          <p:nvPr/>
        </p:nvSpPr>
        <p:spPr>
          <a:xfrm>
            <a:off x="569403" y="2878489"/>
            <a:ext cx="1828800" cy="457200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زراعی</a:t>
            </a:r>
          </a:p>
        </p:txBody>
      </p:sp>
      <p:sp>
        <p:nvSpPr>
          <p:cNvPr id="51" name="Rounded Rectangle 15">
            <a:extLst>
              <a:ext uri="{FF2B5EF4-FFF2-40B4-BE49-F238E27FC236}">
                <a16:creationId xmlns:a16="http://schemas.microsoft.com/office/drawing/2014/main" id="{A306180A-B003-424F-A57D-FDFCF245125A}"/>
              </a:ext>
            </a:extLst>
          </p:cNvPr>
          <p:cNvSpPr/>
          <p:nvPr/>
        </p:nvSpPr>
        <p:spPr>
          <a:xfrm>
            <a:off x="569403" y="3400028"/>
            <a:ext cx="1828800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b="1" dirty="0">
                <a:solidFill>
                  <a:prstClr val="black"/>
                </a:solidFill>
                <a:cs typeface="B Titr" panose="00000700000000000000" pitchFamily="2" charset="-78"/>
              </a:rPr>
              <a:t>34/326 هزار هکتار</a:t>
            </a:r>
            <a:endParaRPr lang="fa-IR" sz="1600" dirty="0">
              <a:solidFill>
                <a:prstClr val="black"/>
              </a:solidFill>
              <a:cs typeface="B Titr" pitchFamily="2" charset="-78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9DAEA3-7E33-42F1-87F2-68596A22D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32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3272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6843187"/>
              </p:ext>
            </p:extLst>
          </p:nvPr>
        </p:nvGraphicFramePr>
        <p:xfrm>
          <a:off x="166194" y="1114266"/>
          <a:ext cx="11521440" cy="4994035"/>
        </p:xfrm>
        <a:graphic>
          <a:graphicData uri="http://schemas.openxmlformats.org/drawingml/2006/table">
            <a:tbl>
              <a:tblPr rtl="1" firstRow="1" bandRow="1">
                <a:tableStyleId>{5FD0F851-EC5A-4D38-B0AD-8093EC10F338}</a:tableStyleId>
              </a:tblPr>
              <a:tblGrid>
                <a:gridCol w="17283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30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51153">
                <a:tc rowSpan="3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دام و طیور</a:t>
                      </a:r>
                      <a:endParaRPr lang="en-US" sz="16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929 تن گوشت قرمز- 3261 تن شیرخام-4003 تن گوشت طیور-77 تن  تخم مرغ-409 تن عسل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8798">
                <a:tc vMerge="1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23واحد مرغداری گوشتی به ظرفیت  732500 قطعه،</a:t>
                      </a:r>
                      <a:r>
                        <a:rPr lang="fa-IR" sz="1600" b="1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15واحد پرواربندی گوساله با ظرفیت 1800 راس،13 واحد پرواربندی بره با ظرفیت 3500راس ، 1 واحد گاو شیری با ظرفیت 30 راس</a:t>
                      </a:r>
                      <a:endParaRPr lang="fa-IR" sz="16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8908">
                <a:tc vMerge="1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123 زنبورستان با 26803 کندوی مدرن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8908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شیلات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43 مزرعه پرورش میگو (سایت های مند شمالی و غربی) با تولید 2249 تن در سال </a:t>
                      </a:r>
                      <a:r>
                        <a:rPr lang="fa-IR" sz="1600" b="1" baseline="0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1402-صید ماهی 867 تن-صید میگو 30 تن</a:t>
                      </a:r>
                      <a:r>
                        <a:rPr lang="fa-IR" sz="1600" b="1" dirty="0">
                          <a:solidFill>
                            <a:schemeClr val="accent6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8908">
                <a:tc rowSpan="3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cs typeface="B Nazanin" panose="00000400000000000000" pitchFamily="2" charset="-78"/>
                        </a:rPr>
                        <a:t>زراعت</a:t>
                      </a:r>
                      <a:r>
                        <a:rPr lang="fa-IR" sz="1600" b="1" baseline="0" dirty="0">
                          <a:cs typeface="B Nazanin" panose="00000400000000000000" pitchFamily="2" charset="-78"/>
                        </a:rPr>
                        <a:t> و باغبانی</a:t>
                      </a:r>
                      <a:endParaRPr lang="fa-IR" sz="1600" b="1" dirty="0"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19000 هکتار گندم دیم و  4000 هکتار گندم آبی کل تولید گندم 12215 تن ، 600 هکتار جو آبی ، 2000 هکتار جو دیم ، کل تولید جو 1520 تن، 3500 هکتار گوجه فرنگی تولید 194600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8908">
                <a:tc vMerge="1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2026 هکتار خرما</a:t>
                      </a:r>
                      <a:r>
                        <a:rPr lang="fa-IR" sz="1600" b="1" baseline="0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با تولید 7992 تن-629 هکتار مرکبات با تولید 9147 تن-46 هکتار کنار با تولید 475 تن</a:t>
                      </a:r>
                      <a:endParaRPr lang="fa-IR" sz="1600" b="1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8908">
                <a:tc vMerge="1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92 هکتار گلخانه و سایبان با ظرفیت تولید 14529تن گوجه فرنگی ، سبزی و گیاهان دارویی 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8908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cs typeface="B Nazanin" panose="00000400000000000000" pitchFamily="2" charset="-78"/>
                        </a:rPr>
                        <a:t>صنایع تبدیلی</a:t>
                      </a:r>
                      <a:endParaRPr lang="en-US" sz="1600" b="1" dirty="0"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cs typeface="B Nazanin" panose="00000400000000000000" pitchFamily="2" charset="-78"/>
                        </a:rPr>
                        <a:t>تعداد</a:t>
                      </a:r>
                      <a:r>
                        <a:rPr lang="fa-IR" sz="1600" b="1" baseline="0" dirty="0">
                          <a:cs typeface="B Nazanin" panose="00000400000000000000" pitchFamily="2" charset="-78"/>
                        </a:rPr>
                        <a:t> کل صنایع تبدیلی 12 واحد با ظرفیت 18817 تن-تعداد 3 واحد فرآوری و بسته بندی خرما با ظرفیت 410 تن</a:t>
                      </a:r>
                      <a:r>
                        <a:rPr lang="fa-IR" sz="1600" b="1" dirty="0">
                          <a:solidFill>
                            <a:schemeClr val="accent6"/>
                          </a:solidFill>
                          <a:cs typeface="B Nazanin" panose="00000400000000000000" pitchFamily="2" charset="-78"/>
                        </a:rPr>
                        <a:t>	</a:t>
                      </a:r>
                    </a:p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accent6"/>
                          </a:solidFill>
                          <a:cs typeface="B Nazanin" panose="00000400000000000000" pitchFamily="2" charset="-78"/>
                        </a:rPr>
                        <a:t>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10867292" y="220216"/>
            <a:ext cx="1324708" cy="499773"/>
            <a:chOff x="10575929" y="488001"/>
            <a:chExt cx="1616072" cy="114395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488001"/>
              <a:ext cx="1301378" cy="998482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10575929" y="1138824"/>
              <a:ext cx="1616072" cy="493131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algn="ctr" defTabSz="914241" rtl="1">
                <a:defRPr/>
              </a:pPr>
              <a:endParaRPr lang="fa-IR" sz="800" dirty="0">
                <a:ln>
                  <a:solidFill>
                    <a:srgbClr val="90BC33">
                      <a:lumMod val="75000"/>
                    </a:srgbClr>
                  </a:solidFill>
                </a:ln>
                <a:solidFill>
                  <a:prstClr val="black"/>
                </a:solidFill>
                <a:cs typeface="B Titr" panose="00000700000000000000" pitchFamily="2" charset="-78"/>
              </a:endParaRPr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1766574" y="59639"/>
            <a:ext cx="8487280" cy="73131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21725" tIns="60862" rIns="121725" bIns="60862" rtlCol="1" anchor="ctr"/>
          <a:lstStyle/>
          <a:p>
            <a:pPr algn="ctr" defTabSz="1219080" rtl="1">
              <a:defRPr/>
            </a:pPr>
            <a:r>
              <a:rPr lang="fa-IR" sz="2800" kern="0" dirty="0">
                <a:solidFill>
                  <a:sysClr val="windowText" lastClr="000000"/>
                </a:solidFill>
                <a:latin typeface="Calibri"/>
                <a:cs typeface="B Titr" panose="00000700000000000000" pitchFamily="2" charset="-78"/>
              </a:rPr>
              <a:t>وضعیت کشاورزی شهرستان دشتی در یک نگاه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92C1F3-A807-4921-839A-E14556F65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33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4796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0867292" y="207184"/>
            <a:ext cx="1324708" cy="512805"/>
            <a:chOff x="10575929" y="458172"/>
            <a:chExt cx="1616072" cy="117378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458172"/>
              <a:ext cx="1301378" cy="998482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10575929" y="1138824"/>
              <a:ext cx="1616072" cy="493131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algn="ctr" defTabSz="914241" rtl="1">
                <a:defRPr/>
              </a:pPr>
              <a:endParaRPr lang="fa-IR" sz="800" dirty="0">
                <a:ln>
                  <a:solidFill>
                    <a:srgbClr val="90BC33">
                      <a:lumMod val="75000"/>
                    </a:srgbClr>
                  </a:solidFill>
                </a:ln>
                <a:solidFill>
                  <a:prstClr val="black"/>
                </a:solidFill>
                <a:cs typeface="B Titr" panose="00000700000000000000" pitchFamily="2" charset="-78"/>
              </a:endParaRPr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1766574" y="59639"/>
            <a:ext cx="8487280" cy="73131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21725" tIns="60862" rIns="121725" bIns="60862" rtlCol="1" anchor="ctr"/>
          <a:lstStyle/>
          <a:p>
            <a:pPr algn="ctr" defTabSz="1219080" rtl="1">
              <a:defRPr/>
            </a:pPr>
            <a:r>
              <a:rPr lang="fa-IR" sz="2800" kern="0" dirty="0">
                <a:solidFill>
                  <a:sysClr val="windowText" lastClr="000000"/>
                </a:solidFill>
                <a:latin typeface="Calibri"/>
                <a:cs typeface="B Titr" panose="00000700000000000000" pitchFamily="2" charset="-78"/>
              </a:rPr>
              <a:t>مزیت های کشاورزی شهرستان دشتی 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166194" y="1400710"/>
          <a:ext cx="11521440" cy="4460679"/>
        </p:xfrm>
        <a:graphic>
          <a:graphicData uri="http://schemas.openxmlformats.org/drawingml/2006/table">
            <a:tbl>
              <a:tblPr rtl="1" firstRow="1" bandRow="1">
                <a:tableStyleId>{5FD0F851-EC5A-4D38-B0AD-8093EC10F338}</a:tableStyleId>
              </a:tblPr>
              <a:tblGrid>
                <a:gridCol w="11521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6158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تولید گوجه فرنگی خارج از فصل</a:t>
                      </a:r>
                      <a:endParaRPr lang="en-US" sz="18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5364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رتبه دوم تولید انواع نشاء سبزی و صیفی کشور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8696530"/>
                  </a:ext>
                </a:extLst>
              </a:tr>
              <a:tr h="382528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مرکز احداث واحدهای گلخانه ای استان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753989"/>
                  </a:ext>
                </a:extLst>
              </a:tr>
              <a:tr h="470275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یکی از قطب های تولید گندم آبی و دیم استان</a:t>
                      </a:r>
                      <a:endParaRPr lang="en-US" sz="18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7792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رتبه برتر مرکبات لیمو ترش استان</a:t>
                      </a:r>
                      <a:endParaRPr lang="en-US" sz="18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7792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قطب تولیدات محصولات گلخانه ای استان </a:t>
                      </a:r>
                      <a:endParaRPr lang="en-US" sz="18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7792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cs typeface="B Nazanin" panose="00000400000000000000" pitchFamily="2" charset="-78"/>
                        </a:rPr>
                        <a:t>قطب کنار پیوندی کشور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7792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cs typeface="B Nazanin" panose="00000400000000000000" pitchFamily="2" charset="-78"/>
                        </a:rPr>
                        <a:t>قطب تولید عسل کنار در استان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7792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cs typeface="B Nazanin" panose="00000400000000000000" pitchFamily="2" charset="-78"/>
                        </a:rPr>
                        <a:t>پرورش دام سبک و سنگین بویژه پتانسیل پرورش شتر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7792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cs typeface="B Nazanin" panose="00000400000000000000" pitchFamily="2" charset="-78"/>
                        </a:rPr>
                        <a:t>رتبه دوم تولیدات دامی روستایی و عشایری استان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B0DB347-E36A-4DE2-A6DA-D181D9C1D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34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2440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634701" y="946969"/>
          <a:ext cx="11198711" cy="5407054"/>
        </p:xfrm>
        <a:graphic>
          <a:graphicData uri="http://schemas.openxmlformats.org/drawingml/2006/table">
            <a:tbl>
              <a:tblPr rtl="1" firstRow="1" bandRow="1">
                <a:tableStyleId>{5FD0F851-EC5A-4D38-B0AD-8093EC10F338}</a:tableStyleId>
              </a:tblPr>
              <a:tblGrid>
                <a:gridCol w="58316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67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5285"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Titr" panose="00000700000000000000" pitchFamily="2" charset="-78"/>
                        </a:rPr>
                        <a:t>چالش ها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Titr" panose="00000700000000000000" pitchFamily="2" charset="-78"/>
                        </a:rPr>
                        <a:t>راهکارها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923">
                <a:tc>
                  <a:txBody>
                    <a:bodyPr/>
                    <a:lstStyle/>
                    <a:p>
                      <a:pPr marL="0" marR="0" indent="0" algn="ctr" defTabSz="1219110" rtl="1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مشکل عدم امکان برداشت آب از رودخانه مند جهت آبیاری تکمیلی  حدود 20 هزار هکتار اراضی کشت دیم </a:t>
                      </a:r>
                      <a:r>
                        <a:rPr lang="fa-I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 راستای تولید محصول استراتژیک گندم</a:t>
                      </a:r>
                    </a:p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برگزاری جلسه در وزارت با منابع آب و پیگیری کاهش سطح حریم رودخانه مند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415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ناتوانی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تعاونی‌ها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در جذب بموقع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کودها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،  بذر و خرید گندم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ارائه تسهیلات مناسب به تعاونی ها و تغییر ساختار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تعاونی‌ها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در راستای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توانمندسازی</a:t>
                      </a:r>
                      <a:endParaRPr lang="fa-IR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7220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عدم تناسب پرداخت خسارت برای کشاورزان توسط صندوق بیمه محصولات کشاورزی با حجم خسارت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مطالعه مجدد سطح خسارت‌ها و تغییر دستورالعمل پرداختی بیمه </a:t>
                      </a:r>
                      <a:r>
                        <a:rPr lang="fa-I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(دستورالعمل نگاه ملی دارد و به بحران های شهرستانی کمتر توجه شده است 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8922">
                <a:tc>
                  <a:txBody>
                    <a:bodyPr/>
                    <a:lstStyle/>
                    <a:p>
                      <a:pPr marL="0" marR="0" indent="0" algn="ctr" defTabSz="1219110" rtl="1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عدم استفاده از حق آبه سد باغان برای کشاورزان </a:t>
                      </a:r>
                      <a:r>
                        <a:rPr lang="fa-I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پهنه های باغان – کردلان –شنبه و درویشی</a:t>
                      </a:r>
                    </a:p>
                    <a:p>
                      <a:pPr algn="ctr" rtl="1" fontAlgn="ctr"/>
                      <a:endParaRPr lang="fa-IR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جلسه در سطح وزارت با منابع آب برای بهره‌مندی کشاورزان روستای </a:t>
                      </a:r>
                      <a:r>
                        <a:rPr lang="fa-I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روستاهای پایین دست سد  از حق آبه سد باغان در راستای افزایش پتانسیل تولید و بهره وری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415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عدم توزیع مناسب و زمان مناسب در اوج مصرف کود توسط عاملین برای کشاورزان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توانمند نمودن عاملین توزیع کود از طریق تسهیلات و بویژه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عاملیت‌های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توزیع روستایی که در حال حاضر در دشتی بسیار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ناتوانند</a:t>
                      </a:r>
                      <a:endParaRPr lang="fa-IR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333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عدم گزارش بموقع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بررسی‌ها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و تحقیقات  مرکز تحقیقات به کشاورزان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مطالعه هدفمند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پروژه‌ها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و گزارش شفاف به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بهره‌برداران</a:t>
                      </a:r>
                      <a:endParaRPr lang="fa-IR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415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کمبود نیروی کارشناس در مدیریت شهرستان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تامین</a:t>
                      </a:r>
                      <a:r>
                        <a:rPr lang="fa-IR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نیرو</a:t>
                      </a:r>
                      <a:endParaRPr lang="fa-IR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2415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عدم خرید محصولات مازاد کشاورزان توسط تعاونی روستایی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تغییر ساختار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تعاونی‌ها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و ارائه تسهیلات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2415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کمبود خودرو در مدیریت شهرستان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تخصیص اعتبار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11059296" y="286439"/>
            <a:ext cx="1132703" cy="436219"/>
            <a:chOff x="10575929" y="639582"/>
            <a:chExt cx="1616072" cy="99848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4" y="639582"/>
              <a:ext cx="1301379" cy="998482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10575929" y="1138824"/>
              <a:ext cx="1616072" cy="493131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algn="ctr" defTabSz="914241" rtl="1">
                <a:defRPr/>
              </a:pPr>
              <a:endParaRPr lang="fa-IR" sz="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B Titr" panose="00000700000000000000" pitchFamily="2" charset="-78"/>
              </a:endParaRPr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1050323" y="165658"/>
            <a:ext cx="9910119" cy="6604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06" tIns="60853" rIns="121706" bIns="60853" rtlCol="1" anchor="ctr"/>
          <a:lstStyle/>
          <a:p>
            <a:pPr algn="ctr" defTabSz="1218870" rtl="1">
              <a:defRPr/>
            </a:pPr>
            <a:r>
              <a:rPr lang="fa-IR" sz="2800" kern="0" dirty="0">
                <a:solidFill>
                  <a:sysClr val="windowText" lastClr="000000"/>
                </a:solidFill>
                <a:latin typeface="Calibri"/>
                <a:cs typeface="B Titr" panose="00000700000000000000" pitchFamily="2" charset="-78"/>
              </a:rPr>
              <a:t>چالش ها و راهکارها شهرستان دشتی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1B8D9CE-AA08-4150-8695-2F167FE09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3951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que 25"/>
          <p:cNvSpPr/>
          <p:nvPr/>
        </p:nvSpPr>
        <p:spPr>
          <a:xfrm>
            <a:off x="3224054" y="221870"/>
            <a:ext cx="6822743" cy="719635"/>
          </a:xfrm>
          <a:prstGeom prst="plaqu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426" tIns="45718" rIns="91426" bIns="45718" rtlCol="1" anchor="ctr"/>
          <a:lstStyle/>
          <a:p>
            <a:pPr lvl="0" algn="ctr" defTabSz="914241" rtl="1"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« سیمای کشاورزی شهرستان دیر</a:t>
            </a:r>
            <a:r>
              <a:rPr lang="fa-IR" sz="2800" kern="0" dirty="0">
                <a:solidFill>
                  <a:prstClr val="black"/>
                </a:solidFill>
                <a:latin typeface="Calibri"/>
                <a:cs typeface="B Titr" panose="00000700000000000000" pitchFamily="2" charset="-78"/>
              </a:rPr>
              <a:t>» </a:t>
            </a:r>
            <a:endParaRPr kumimoji="0" lang="fa-IR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Titr" panose="00000700000000000000" pitchFamily="2" charset="-78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238614" y="2087617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اطلاعات کلی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0575929" y="269659"/>
            <a:ext cx="1616071" cy="1039840"/>
            <a:chOff x="10575929" y="120449"/>
            <a:chExt cx="1616072" cy="1388155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120449"/>
              <a:ext cx="1301379" cy="998481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0" name="TextBox 9"/>
            <p:cNvSpPr txBox="1"/>
            <p:nvPr/>
          </p:nvSpPr>
          <p:spPr>
            <a:xfrm>
              <a:off x="10575929" y="1138824"/>
              <a:ext cx="1616072" cy="369780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1200" b="0" i="0" u="none" strike="noStrike" kern="1200" cap="none" spc="0" normalizeH="0" baseline="0" noProof="0" dirty="0">
                <a:ln w="0"/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43" name="Rounded Rectangle 42"/>
          <p:cNvSpPr/>
          <p:nvPr/>
        </p:nvSpPr>
        <p:spPr>
          <a:xfrm>
            <a:off x="238614" y="2697216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اطلاعات کشاورزی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233309" y="3306815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چالشها و فرصتها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238614" y="1538582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شامل بخش های :</a:t>
            </a:r>
          </a:p>
        </p:txBody>
      </p:sp>
      <p:sp>
        <p:nvSpPr>
          <p:cNvPr id="4" name="Flowchart: Multidocument 3"/>
          <p:cNvSpPr/>
          <p:nvPr/>
        </p:nvSpPr>
        <p:spPr>
          <a:xfrm>
            <a:off x="2414954" y="1959816"/>
            <a:ext cx="9619699" cy="4792676"/>
          </a:xfrm>
          <a:prstGeom prst="flowChartMultidocumen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ounded Rectangle 49">
            <a:extLst>
              <a:ext uri="{FF2B5EF4-FFF2-40B4-BE49-F238E27FC236}">
                <a16:creationId xmlns:a16="http://schemas.microsoft.com/office/drawing/2014/main" id="{4F2CF100-999A-0AEB-A05A-830E134F2B06}"/>
              </a:ext>
            </a:extLst>
          </p:cNvPr>
          <p:cNvSpPr/>
          <p:nvPr/>
        </p:nvSpPr>
        <p:spPr>
          <a:xfrm>
            <a:off x="3463290" y="1202299"/>
            <a:ext cx="6012180" cy="4967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5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بازدید استانی وزیر محترم جهاد کشاورزی </a:t>
            </a:r>
          </a:p>
        </p:txBody>
      </p:sp>
    </p:spTree>
    <p:extLst>
      <p:ext uri="{BB962C8B-B14F-4D97-AF65-F5344CB8AC3E}">
        <p14:creationId xmlns:p14="http://schemas.microsoft.com/office/powerpoint/2010/main" val="12383584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641614" y="183864"/>
            <a:ext cx="7315199" cy="762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مدیریت جهاد کشاورزی شهرستان دیر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438679" y="4595900"/>
            <a:ext cx="3436332" cy="47387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آقای تورج دهبود نژاد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470403" y="4080687"/>
            <a:ext cx="3424124" cy="42648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مدیر جهاد شهرستان دیر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436103" y="5144844"/>
            <a:ext cx="3436332" cy="47387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مدرک تحصیلی </a:t>
            </a:r>
            <a:r>
              <a:rPr kumimoji="0" lang="fa-I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:لیسانس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453863" y="5714175"/>
            <a:ext cx="3424124" cy="42648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رشته تحصیلی :علوم </a:t>
            </a:r>
            <a:r>
              <a:rPr kumimoji="0" lang="fa-IR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دامی</a:t>
            </a:r>
            <a:endParaRPr kumimoji="0" lang="fa-I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anose="00000700000000000000" pitchFamily="2" charset="-78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451743" y="6236364"/>
            <a:ext cx="3436332" cy="47387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تاریخ انتصاب :1403/3/23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0867292" y="183864"/>
            <a:ext cx="1324708" cy="894914"/>
            <a:chOff x="10575929" y="287449"/>
            <a:chExt cx="1616072" cy="120306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287449"/>
              <a:ext cx="1301378" cy="998482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1" name="TextBox 10"/>
            <p:cNvSpPr txBox="1"/>
            <p:nvPr/>
          </p:nvSpPr>
          <p:spPr>
            <a:xfrm>
              <a:off x="10575929" y="1138824"/>
              <a:ext cx="1616072" cy="351685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11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rebuchet MS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4470403" y="1405719"/>
            <a:ext cx="3424124" cy="25111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1E05403-C53C-4E98-B27D-59B946B1A0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3003" y="1676775"/>
            <a:ext cx="1505843" cy="205453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0CB216-152A-4E84-AA84-33937D281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617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021596" y="300190"/>
            <a:ext cx="8367296" cy="76200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lvl="0" algn="ctr" defTabSz="1218990" rtl="1"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معرفی نمایندگان مجلس و  مسئولین شهرستان </a:t>
            </a:r>
            <a:r>
              <a:rPr lang="fa-IR" sz="2800" kern="0" dirty="0">
                <a:solidFill>
                  <a:prstClr val="black"/>
                </a:solidFill>
                <a:cs typeface="B Titr" panose="00000700000000000000" pitchFamily="2" charset="-78"/>
              </a:rPr>
              <a:t>دیر</a:t>
            </a:r>
            <a:endParaRPr kumimoji="0" lang="fa-IR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Titr" panose="00000700000000000000" pitchFamily="2" charset="-78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7865062" y="3628783"/>
            <a:ext cx="2731931" cy="542829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lvl="0" algn="ctr" defTabSz="914241" rtl="1">
              <a:defRPr/>
            </a:pPr>
            <a:r>
              <a:rPr lang="fa-IR" sz="16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رئیس کل دادگاه های عمومی و انقلاب</a:t>
            </a:r>
            <a:endParaRPr lang="fa-IR" sz="16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7865062" y="1838275"/>
            <a:ext cx="2731931" cy="835299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امام جمعه و نماینده ولی فقیه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4980947" y="3618360"/>
            <a:ext cx="2731931" cy="546726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شهردار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7865063" y="4194024"/>
            <a:ext cx="2731930" cy="4347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حبیب زارع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4980947" y="4247812"/>
            <a:ext cx="2731931" cy="3810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مهدی عابدی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1707701" y="4194024"/>
            <a:ext cx="2731930" cy="4347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سرهنگ کیوان آفریده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1758677" y="1838275"/>
            <a:ext cx="2731931" cy="76281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فرماندار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1721667" y="2705187"/>
            <a:ext cx="2717964" cy="52260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یونس </a:t>
            </a:r>
            <a:r>
              <a:rPr kumimoji="0" lang="fa-IR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باریرز</a:t>
            </a:r>
            <a:endParaRPr kumimoji="0" lang="fa-IR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sp>
        <p:nvSpPr>
          <p:cNvPr id="67" name="Rounded Rectangle 66"/>
          <p:cNvSpPr/>
          <p:nvPr/>
        </p:nvSpPr>
        <p:spPr>
          <a:xfrm>
            <a:off x="4980948" y="1851986"/>
            <a:ext cx="2731931" cy="810072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نماینده مجلس شورای اسلامی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sp>
        <p:nvSpPr>
          <p:cNvPr id="68" name="Rounded Rectangle 67"/>
          <p:cNvSpPr/>
          <p:nvPr/>
        </p:nvSpPr>
        <p:spPr>
          <a:xfrm>
            <a:off x="4980949" y="2668584"/>
            <a:ext cx="2731930" cy="52759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موسی احمدی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7865063" y="2736800"/>
            <a:ext cx="2731930" cy="45937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سید علی حسینی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1758677" y="3618360"/>
            <a:ext cx="2731931" cy="53340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فرمانده انتظامی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0881957" y="252232"/>
            <a:ext cx="1392298" cy="690564"/>
            <a:chOff x="10594413" y="432238"/>
            <a:chExt cx="1754934" cy="1379946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94413" y="432238"/>
              <a:ext cx="1301380" cy="998481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7" name="TextBox 16"/>
            <p:cNvSpPr txBox="1"/>
            <p:nvPr/>
          </p:nvSpPr>
          <p:spPr>
            <a:xfrm>
              <a:off x="10733275" y="1289420"/>
              <a:ext cx="1616072" cy="522764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1100" b="0" i="0" u="none" strike="noStrike" kern="1200" cap="none" spc="0" normalizeH="0" baseline="0" noProof="0" dirty="0">
                <a:ln>
                  <a:solidFill>
                    <a:srgbClr val="90BC33">
                      <a:lumMod val="75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337DC5-9C18-44D1-91B2-5C3A1BC05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A7D-E7FB-495E-82B3-E94CD1D3B817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38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3365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68162" y="368869"/>
            <a:ext cx="8649729" cy="6604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09" tIns="60854" rIns="121709" bIns="60854" rtlCol="1" anchor="ctr"/>
          <a:lstStyle/>
          <a:p>
            <a:pPr marL="0" marR="0" lvl="0" indent="0" algn="ctr" defTabSz="12189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سیمای کشاورزی شهرستان دیر »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307892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جمعیت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315559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60612 نفر</a:t>
            </a:r>
            <a:endParaRPr kumimoji="0" lang="fa-I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23122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منابع آبی شهرستان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097684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مساحت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4997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55/17 میلیون متر مکعب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105351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2261 کیلومتر مربع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131869" y="3398485"/>
            <a:ext cx="2103120" cy="457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26/7 هزار هکتار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997900" y="2915780"/>
            <a:ext cx="18288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مراتع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005567" y="3418893"/>
            <a:ext cx="1828800" cy="457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141/839 هزار هکتار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445326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تعداد بهره برداران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452992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3556 نفر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739141" y="3453878"/>
            <a:ext cx="1828800" cy="457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0/791 هزار هکتار</a:t>
            </a:r>
            <a:endParaRPr kumimoji="0" lang="fa-I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7561361" y="4247625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جمع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تولیدات باغی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569027" y="4792900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1600" dirty="0">
                <a:solidFill>
                  <a:prstClr val="black"/>
                </a:solidFill>
                <a:latin typeface="Trebuchet MS"/>
                <a:cs typeface="B Titr" pitchFamily="2" charset="-78"/>
              </a:rPr>
              <a:t>4/522</a:t>
            </a: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 هزار تن 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735698" y="4247625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جمع تولیدات زراعی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743365" y="4792900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366/309 هزار تن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1892297" y="4247625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جمع تولیدات دامی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889950" y="4781855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2/365 هزار تن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866696" y="5491846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جمع کل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تولیدات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4874362" y="603712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373/196 هزار تن 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319767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جمعیت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634997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منابع آبی شهرستان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9109559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مساحت 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3457201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تعداد بهره برداران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753784" y="2908603"/>
            <a:ext cx="18288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باغات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6342077" y="1625654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جمعیت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657307" y="1625654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منابع آبی شهرستان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9131869" y="1625654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مساحت 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3479511" y="1625654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تعداد بهره برداران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9110812" y="2873618"/>
            <a:ext cx="210312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کل اراضی کشاورزی  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6381805" y="1625654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جمعیت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10845309" y="497042"/>
            <a:ext cx="1304116" cy="499668"/>
            <a:chOff x="10548217" y="921439"/>
            <a:chExt cx="1643784" cy="998481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48217" y="921439"/>
              <a:ext cx="1301380" cy="998481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47" name="TextBox 46"/>
            <p:cNvSpPr txBox="1"/>
            <p:nvPr/>
          </p:nvSpPr>
          <p:spPr>
            <a:xfrm>
              <a:off x="10575929" y="1138825"/>
              <a:ext cx="1616072" cy="522764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1100" b="0" i="0" u="none" strike="noStrike" kern="1200" cap="none" spc="0" normalizeH="0" baseline="0" noProof="0" dirty="0">
                <a:ln>
                  <a:solidFill>
                    <a:srgbClr val="90BC33">
                      <a:lumMod val="75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50" name="Rounded Rectangle 20">
            <a:extLst>
              <a:ext uri="{FF2B5EF4-FFF2-40B4-BE49-F238E27FC236}">
                <a16:creationId xmlns:a16="http://schemas.microsoft.com/office/drawing/2014/main" id="{A8285070-5792-46B1-962B-73CC95A7DC8A}"/>
              </a:ext>
            </a:extLst>
          </p:cNvPr>
          <p:cNvSpPr/>
          <p:nvPr/>
        </p:nvSpPr>
        <p:spPr>
          <a:xfrm>
            <a:off x="4834635" y="3461055"/>
            <a:ext cx="1828800" cy="457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12/996 هزار هکتار</a:t>
            </a:r>
          </a:p>
        </p:txBody>
      </p:sp>
      <p:sp>
        <p:nvSpPr>
          <p:cNvPr id="51" name="Rounded Rectangle 42">
            <a:extLst>
              <a:ext uri="{FF2B5EF4-FFF2-40B4-BE49-F238E27FC236}">
                <a16:creationId xmlns:a16="http://schemas.microsoft.com/office/drawing/2014/main" id="{D823CEBE-B9B6-471A-B1D2-C0285079FEAC}"/>
              </a:ext>
            </a:extLst>
          </p:cNvPr>
          <p:cNvSpPr/>
          <p:nvPr/>
        </p:nvSpPr>
        <p:spPr>
          <a:xfrm>
            <a:off x="4866696" y="2915780"/>
            <a:ext cx="18288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جنگل </a:t>
            </a:r>
          </a:p>
        </p:txBody>
      </p:sp>
      <p:sp>
        <p:nvSpPr>
          <p:cNvPr id="52" name="Rounded Rectangle 14">
            <a:extLst>
              <a:ext uri="{FF2B5EF4-FFF2-40B4-BE49-F238E27FC236}">
                <a16:creationId xmlns:a16="http://schemas.microsoft.com/office/drawing/2014/main" id="{E8D326B4-1FC7-4938-AF37-649994B24A89}"/>
              </a:ext>
            </a:extLst>
          </p:cNvPr>
          <p:cNvSpPr/>
          <p:nvPr/>
        </p:nvSpPr>
        <p:spPr>
          <a:xfrm>
            <a:off x="582852" y="2941285"/>
            <a:ext cx="1828800" cy="457200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000" b="1" dirty="0">
                <a:solidFill>
                  <a:sysClr val="windowText" lastClr="000000"/>
                </a:solidFill>
                <a:latin typeface="Trebuchet MS"/>
                <a:cs typeface="B Titr" panose="00000700000000000000" pitchFamily="2" charset="-78"/>
              </a:rPr>
              <a:t>زراعی</a:t>
            </a:r>
          </a:p>
        </p:txBody>
      </p:sp>
      <p:sp>
        <p:nvSpPr>
          <p:cNvPr id="53" name="Rounded Rectangle 15">
            <a:extLst>
              <a:ext uri="{FF2B5EF4-FFF2-40B4-BE49-F238E27FC236}">
                <a16:creationId xmlns:a16="http://schemas.microsoft.com/office/drawing/2014/main" id="{6E964D9C-3FFD-4A59-8BB8-ED76527A2C9C}"/>
              </a:ext>
            </a:extLst>
          </p:cNvPr>
          <p:cNvSpPr/>
          <p:nvPr/>
        </p:nvSpPr>
        <p:spPr>
          <a:xfrm>
            <a:off x="582852" y="3462824"/>
            <a:ext cx="1828800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25/056 هزار هکتار</a:t>
            </a:r>
            <a:endParaRPr kumimoji="0" lang="fa-I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5C73EE-9B29-498D-BEAE-F2C753FE4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39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243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021596" y="514684"/>
            <a:ext cx="8367296" cy="76200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معرفی نمایندگان مجلس و  مسئولین شهرستان بوشهر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7865062" y="3628783"/>
            <a:ext cx="2731931" cy="542829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رئیس کل دادگاه های عمومی</a:t>
            </a:r>
            <a:r>
              <a:rPr kumimoji="0" lang="fa-IR" sz="16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 و انقلاب</a:t>
            </a:r>
            <a:endParaRPr kumimoji="0" lang="fa-IR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7865062" y="1838275"/>
            <a:ext cx="2731931" cy="835299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امام جمعه و نماینده ولی فقیه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4980947" y="3618360"/>
            <a:ext cx="2731931" cy="546726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شهردار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7865063" y="4194024"/>
            <a:ext cx="2731930" cy="4347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احمد ناصر زاده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4980947" y="4247812"/>
            <a:ext cx="2731931" cy="3810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حسین حیدری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1707701" y="4194024"/>
            <a:ext cx="2731930" cy="4347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سرهنگ </a:t>
            </a:r>
            <a:r>
              <a:rPr kumimoji="0" lang="fa-IR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جهانبخش</a:t>
            </a: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 </a:t>
            </a:r>
            <a:r>
              <a:rPr kumimoji="0" lang="fa-IR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صیادی</a:t>
            </a:r>
            <a:endParaRPr kumimoji="0" lang="fa-IR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1758677" y="1838275"/>
            <a:ext cx="2731931" cy="76281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فرماندار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1721667" y="2705187"/>
            <a:ext cx="2717964" cy="52260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صالح رحیمی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4980948" y="1851986"/>
            <a:ext cx="2731931" cy="810072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نماینده مجلس شورای اسلامی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sp>
        <p:nvSpPr>
          <p:cNvPr id="68" name="Rounded Rectangle 67"/>
          <p:cNvSpPr/>
          <p:nvPr/>
        </p:nvSpPr>
        <p:spPr>
          <a:xfrm>
            <a:off x="4980949" y="2668584"/>
            <a:ext cx="2731930" cy="52759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جعفر </a:t>
            </a:r>
            <a:r>
              <a:rPr kumimoji="0" lang="fa-IR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پورکبگانی</a:t>
            </a:r>
            <a:endParaRPr kumimoji="0" lang="fa-IR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sp>
        <p:nvSpPr>
          <p:cNvPr id="69" name="Rounded Rectangle 68"/>
          <p:cNvSpPr/>
          <p:nvPr/>
        </p:nvSpPr>
        <p:spPr>
          <a:xfrm>
            <a:off x="7865063" y="2736800"/>
            <a:ext cx="2731930" cy="45937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1500" dirty="0" err="1">
                <a:solidFill>
                  <a:sysClr val="windowText" lastClr="000000"/>
                </a:solidFill>
                <a:latin typeface="Calibri"/>
                <a:cs typeface="B Titr" pitchFamily="2" charset="-78"/>
              </a:rPr>
              <a:t>ایت</a:t>
            </a:r>
            <a:r>
              <a:rPr lang="fa-IR" sz="1500" dirty="0">
                <a:solidFill>
                  <a:sysClr val="windowText" lastClr="000000"/>
                </a:solidFill>
                <a:latin typeface="Calibri"/>
                <a:cs typeface="B Titr" pitchFamily="2" charset="-78"/>
              </a:rPr>
              <a:t> الله غلامعلی صفایی بوشهری</a:t>
            </a:r>
            <a:endParaRPr kumimoji="0" lang="fa-IR" sz="15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1758677" y="3618360"/>
            <a:ext cx="2731931" cy="53340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فرمانده انتظامی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0867292" y="252232"/>
            <a:ext cx="1282130" cy="615202"/>
            <a:chOff x="10575929" y="432238"/>
            <a:chExt cx="1616072" cy="1229351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432238"/>
              <a:ext cx="1301380" cy="998481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7" name="TextBox 16"/>
            <p:cNvSpPr txBox="1"/>
            <p:nvPr/>
          </p:nvSpPr>
          <p:spPr>
            <a:xfrm>
              <a:off x="10575929" y="1138825"/>
              <a:ext cx="1616072" cy="522764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1100" b="0" i="0" u="none" strike="noStrike" kern="1200" cap="none" spc="0" normalizeH="0" baseline="0" noProof="0" dirty="0">
                <a:ln>
                  <a:solidFill>
                    <a:srgbClr val="90BC33">
                      <a:lumMod val="75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7C68C3F-872A-4999-9037-9E74540E6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A7D-E7FB-495E-82B3-E94CD1D3B817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9185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4832214"/>
              </p:ext>
            </p:extLst>
          </p:nvPr>
        </p:nvGraphicFramePr>
        <p:xfrm>
          <a:off x="166194" y="1114266"/>
          <a:ext cx="11521440" cy="4606793"/>
        </p:xfrm>
        <a:graphic>
          <a:graphicData uri="http://schemas.openxmlformats.org/drawingml/2006/table">
            <a:tbl>
              <a:tblPr rtl="1" firstRow="1" bandRow="1">
                <a:tableStyleId>{5FD0F851-EC5A-4D38-B0AD-8093EC10F338}</a:tableStyleId>
              </a:tblPr>
              <a:tblGrid>
                <a:gridCol w="17283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30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51153">
                <a:tc rowSpan="3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دام و طیور</a:t>
                      </a:r>
                      <a:endParaRPr lang="en-US" sz="16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398 تن گوشت قرمز- 1746 تن شیرخام-158 تن گوشت طیور-40 تن  تخم مرغ-23 تن عسل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768">
                <a:tc vMerge="1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2 واحد مرغداری گوشتی به ظرفیت 40000 قطعه،</a:t>
                      </a:r>
                      <a:r>
                        <a:rPr lang="fa-IR" sz="1600" b="1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7 واحد پرواربندی گوساله با ظرفیت 800 راس،3 واحد پرواربندی بره با ظرفیت 900 راس</a:t>
                      </a:r>
                      <a:endParaRPr lang="fa-IR" sz="16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8908">
                <a:tc vMerge="1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13 زنبورستان با 1610 کندوی مدرن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8908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شیلات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11 مزرعه پرورش میگو (سایت بنک بردستان) با تولید 835 تن در سال </a:t>
                      </a:r>
                      <a:r>
                        <a:rPr lang="fa-IR" sz="1600" b="1" baseline="0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1402</a:t>
                      </a:r>
                      <a:r>
                        <a:rPr lang="fa-IR" sz="1600" b="1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–صید ماهی 8030 تن-صید میگو 188 تن</a:t>
                      </a:r>
                      <a:r>
                        <a:rPr lang="fa-IR" sz="16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8908">
                <a:tc rowSpan="3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cs typeface="B Nazanin" panose="00000400000000000000" pitchFamily="2" charset="-78"/>
                        </a:rPr>
                        <a:t>زراعت</a:t>
                      </a:r>
                      <a:r>
                        <a:rPr lang="fa-IR" sz="1600" b="1" baseline="0" dirty="0">
                          <a:cs typeface="B Nazanin" panose="00000400000000000000" pitchFamily="2" charset="-78"/>
                        </a:rPr>
                        <a:t> و باغبانی</a:t>
                      </a:r>
                      <a:endParaRPr lang="fa-IR" sz="1600" b="1" dirty="0"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11000 هکتار گندم دیم و  1000 هکتار گندم آبی، کل تولید گندم 2910 تن ، 250 هکتار جو آبی ، 5000 هکتار جو دیم ، کل تولید جو 627 تن، 5500 هکتار گوجه فرنگی تولید 300300 تن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8908">
                <a:tc vMerge="1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495 هکتار خرما با تولید 1411 تن-273</a:t>
                      </a:r>
                      <a:r>
                        <a:rPr lang="fa-IR" sz="1600" b="1" baseline="0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هکتار مرکبات با تولید 2607 تن</a:t>
                      </a:r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8908">
                <a:tc vMerge="1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51 هکتار گلخانه و سایبان با ظرفیت تولید 5584 تن گوجه فرنگی ، سبزی و گیاهان دارویی 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8908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cs typeface="B Nazanin" panose="00000400000000000000" pitchFamily="2" charset="-78"/>
                        </a:rPr>
                        <a:t>صنایع تبدیلی</a:t>
                      </a:r>
                      <a:endParaRPr lang="en-US" sz="1600" b="1" dirty="0"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cs typeface="B Nazanin" panose="00000400000000000000" pitchFamily="2" charset="-78"/>
                        </a:rPr>
                        <a:t>تعداد</a:t>
                      </a:r>
                      <a:r>
                        <a:rPr lang="fa-IR" sz="1600" b="1" baseline="0" dirty="0">
                          <a:cs typeface="B Nazanin" panose="00000400000000000000" pitchFamily="2" charset="-78"/>
                        </a:rPr>
                        <a:t> کل صنایع تبدیلی 13 واحد با ظرفیت 18340 تن-تعداد 8 واحد عمل اوری و فرآوری آبزیان با ظرفیت 9620 تن</a:t>
                      </a:r>
                      <a:r>
                        <a:rPr lang="fa-IR" sz="1600" b="1" dirty="0">
                          <a:solidFill>
                            <a:schemeClr val="accent6"/>
                          </a:solidFill>
                          <a:cs typeface="B Nazanin" panose="00000400000000000000" pitchFamily="2" charset="-78"/>
                        </a:rPr>
                        <a:t>	</a:t>
                      </a:r>
                    </a:p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rgbClr val="FF0000"/>
                          </a:solidFill>
                          <a:cs typeface="B Nazanin" panose="00000400000000000000" pitchFamily="2" charset="-78"/>
                        </a:rPr>
                        <a:t>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10867292" y="220216"/>
            <a:ext cx="1324708" cy="499773"/>
            <a:chOff x="10575929" y="488001"/>
            <a:chExt cx="1616072" cy="114395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488001"/>
              <a:ext cx="1301378" cy="998482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10575929" y="1138824"/>
              <a:ext cx="1616072" cy="493131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algn="ctr" defTabSz="914241" rtl="1">
                <a:defRPr/>
              </a:pPr>
              <a:endParaRPr lang="fa-IR" sz="800" dirty="0">
                <a:ln>
                  <a:solidFill>
                    <a:srgbClr val="90BC33">
                      <a:lumMod val="75000"/>
                    </a:srgbClr>
                  </a:solidFill>
                </a:ln>
                <a:solidFill>
                  <a:prstClr val="black"/>
                </a:solidFill>
                <a:cs typeface="B Titr" panose="00000700000000000000" pitchFamily="2" charset="-78"/>
              </a:endParaRPr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1766574" y="59639"/>
            <a:ext cx="8487280" cy="73131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21725" tIns="60862" rIns="121725" bIns="60862" rtlCol="1" anchor="ctr"/>
          <a:lstStyle/>
          <a:p>
            <a:pPr algn="ctr" defTabSz="1219080" rtl="1">
              <a:defRPr/>
            </a:pPr>
            <a:r>
              <a:rPr lang="fa-IR" sz="2800" kern="0" dirty="0">
                <a:solidFill>
                  <a:sysClr val="windowText" lastClr="000000"/>
                </a:solidFill>
                <a:latin typeface="Calibri"/>
                <a:cs typeface="B Titr" panose="00000700000000000000" pitchFamily="2" charset="-78"/>
              </a:rPr>
              <a:t>وضعیت کشاورزی شهرستان دیردر یک نگاه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F43988-7131-423E-BDBA-9357A0459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40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5202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0867292" y="207184"/>
            <a:ext cx="1324708" cy="512805"/>
            <a:chOff x="10575929" y="458172"/>
            <a:chExt cx="1616072" cy="117378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75929" y="458172"/>
              <a:ext cx="1301378" cy="998482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10575929" y="1138824"/>
              <a:ext cx="1616072" cy="493131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800" b="0" i="0" u="none" strike="noStrike" kern="1200" cap="none" spc="0" normalizeH="0" baseline="0" noProof="0" dirty="0">
                <a:ln>
                  <a:solidFill>
                    <a:srgbClr val="90BC33">
                      <a:lumMod val="75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1766574" y="59639"/>
            <a:ext cx="8487280" cy="73131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21725" tIns="60862" rIns="121725" bIns="60862" rtlCol="1" anchor="ctr"/>
          <a:lstStyle/>
          <a:p>
            <a:pPr marL="0" marR="0" lvl="0" indent="0" algn="ctr" defTabSz="121908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مزیت های کشاورزی شهرستان دیر 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939124"/>
              </p:ext>
            </p:extLst>
          </p:nvPr>
        </p:nvGraphicFramePr>
        <p:xfrm>
          <a:off x="166194" y="1114269"/>
          <a:ext cx="11521440" cy="3854337"/>
        </p:xfrm>
        <a:graphic>
          <a:graphicData uri="http://schemas.openxmlformats.org/drawingml/2006/table">
            <a:tbl>
              <a:tblPr rtl="1" firstRow="1" bandRow="1">
                <a:tableStyleId>{5FD0F851-EC5A-4D38-B0AD-8093EC10F338}</a:tableStyleId>
              </a:tblPr>
              <a:tblGrid>
                <a:gridCol w="11521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39540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کشت گوجه فرنگی خارج از فصل</a:t>
                      </a:r>
                      <a:endParaRPr lang="en-US" sz="18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5517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پرورش شتر</a:t>
                      </a:r>
                      <a:endParaRPr lang="en-US" sz="18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2320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 err="1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شهرکهای</a:t>
                      </a:r>
                      <a:r>
                        <a:rPr lang="fa-IR" sz="18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گلخانه ای سبزی و صیفی</a:t>
                      </a:r>
                      <a:endParaRPr lang="en-US" sz="18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2320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پرورش بز شیری </a:t>
                      </a:r>
                      <a:r>
                        <a:rPr lang="fa-IR" sz="1800" b="1" dirty="0" err="1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عدنی</a:t>
                      </a:r>
                      <a:endParaRPr lang="en-US" sz="18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2320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cs typeface="B Nazanin" panose="00000400000000000000" pitchFamily="2" charset="-78"/>
                        </a:rPr>
                        <a:t>احداث صنایع تبدیلی و تکمیلی نظیر صنایع رب گوجه فرنگی، کنسرو گوجه فرنگی و پودر گوجه فرنگی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2320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cs typeface="B Nazanin" panose="00000400000000000000" pitchFamily="2" charset="-78"/>
                        </a:rPr>
                        <a:t>صادرات رو به افزون سالیانه بالغ بر 185 هزار تن محصولات کشاورزی به کشورهای</a:t>
                      </a:r>
                      <a:r>
                        <a:rPr lang="fa-IR" sz="1800" b="1" baseline="0" dirty="0">
                          <a:cs typeface="B Nazanin" panose="00000400000000000000" pitchFamily="2" charset="-78"/>
                        </a:rPr>
                        <a:t> حوزه خلیج فارس از طریق پایانه گمرکی شهرستان .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5D8F1B2-EFFB-4FF7-8A89-220538475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41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1660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1059297" y="302010"/>
            <a:ext cx="1132703" cy="660350"/>
            <a:chOff x="10575929" y="120449"/>
            <a:chExt cx="1616072" cy="151150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120449"/>
              <a:ext cx="1301379" cy="998481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10575929" y="1138824"/>
              <a:ext cx="1616072" cy="493131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rebuchet MS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1050323" y="165658"/>
            <a:ext cx="9910119" cy="6604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06" tIns="60853" rIns="121706" bIns="60853" rtlCol="1" anchor="ctr"/>
          <a:lstStyle/>
          <a:p>
            <a:pPr marL="0" marR="0" lvl="0" indent="0" algn="ctr" defTabSz="121887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چالش ها و راهکارها شهرستان دیر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5103735"/>
              </p:ext>
            </p:extLst>
          </p:nvPr>
        </p:nvGraphicFramePr>
        <p:xfrm>
          <a:off x="634701" y="946969"/>
          <a:ext cx="11198711" cy="5461743"/>
        </p:xfrm>
        <a:graphic>
          <a:graphicData uri="http://schemas.openxmlformats.org/drawingml/2006/table">
            <a:tbl>
              <a:tblPr rtl="1" firstRow="1" bandRow="1">
                <a:tableStyleId>{5FD0F851-EC5A-4D38-B0AD-8093EC10F338}</a:tableStyleId>
              </a:tblPr>
              <a:tblGrid>
                <a:gridCol w="58316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67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5285"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Titr" panose="00000700000000000000" pitchFamily="2" charset="-78"/>
                        </a:rPr>
                        <a:t>چالش ها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Titr" panose="00000700000000000000" pitchFamily="2" charset="-78"/>
                        </a:rPr>
                        <a:t>راهکارها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92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عدم توجه دولت به پرداخت تسهیلات جهت احداث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گلخانه‌ها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در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سال‌های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اخیر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باتوجه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به کمبود شدید آب در منطقه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پرداخت تسهیلات ارزان قیمت و درازمدت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415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عدم پرداخت به موقع بیمه خسارت وارده به محصولات کشاورزی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پرداخت خسارت به محض وقوع حوادث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7220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حمایت از صادرات و کمک به کشاورزان در جهت دست‌یابی به بازارهای خارجی فروش محصولات کشاورزی همانند سال جاری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عدم وضع تعرفه و عدم ممنوعیت صادرات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گوجه‌فرنگی</a:t>
                      </a:r>
                      <a:endParaRPr lang="fa-IR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892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مدیریت و نظارت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سازمان‌ها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و نهادهای وابسته به وزارتخانه از جمله سازمان غله، تعاونی روستایی، شرکت خدمات حمایتی، بانک کشاورزی و ... جهت تامین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نهاده‌ها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و خرید تضمینی محصولات در جهت رونق تولید و حمایت از تولیدکنندگان با توجه به افزایش هزینه تولید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تامین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نهاده‌ها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و خرید تضمینی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415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باتوجه به بالا رفتن هزینه های تولید کشاورزان</a:t>
                      </a:r>
                      <a:r>
                        <a:rPr lang="fa-IR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جهت تامین نهادهای مورد نیاز کشت سالانه خود با کمبود شدید سرمایه درگردش مواجه شده اند </a:t>
                      </a:r>
                      <a:endParaRPr lang="fa-IR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تامین سرمایه درگردش مورد نیاز جهت ادامه</a:t>
                      </a:r>
                      <a:r>
                        <a:rPr lang="fa-IR" sz="1400" b="1" i="0" u="none" strike="noStrike" baseline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کسب و کار و تولید .</a:t>
                      </a:r>
                      <a:endParaRPr lang="fa-IR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333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پیگیری اعطاء تسهیلات جهت خرید دام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پرواری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واحدهای صنعتی و خرید دام جایگزین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دامداری‌های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سنتی با توجه به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خشکسالی‌های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اخیر و کاهش شدید جمعیت دام مولد در منطقه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اعطاء تسهیلات ارزان قیمت، مکفی و دراز مدت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4154"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B Nazanin" panose="00000400000000000000" pitchFamily="2" charset="-78"/>
                        </a:rPr>
                        <a:t>کمبود سوخت ماشین آلات کشاورزی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افزایش سهمیه سوخت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24154">
                <a:tc>
                  <a:txBody>
                    <a:bodyPr/>
                    <a:lstStyle/>
                    <a:p>
                      <a:pPr marL="0" marR="0" lvl="0" indent="0" algn="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با</a:t>
                      </a:r>
                      <a:r>
                        <a:rPr lang="fa-IR" sz="1400" b="1" baseline="0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توجه به خشکسالی حادث شده در سال جاری دامداران دارای دام داشتی جهت تامین علوفه خود با مشکل جدی روبرو بوده بطوریکه مجبور به فروش دام مولد و داشتی خود می باشند.</a:t>
                      </a:r>
                      <a:endParaRPr lang="en-US" sz="1400" b="1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1- تامین تسهیلات سرمایه در گردش خرید علوفه دامی جهت دامداران</a:t>
                      </a:r>
                    </a:p>
                    <a:p>
                      <a:pPr marL="0" marR="0" lvl="0" indent="0" algn="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2-</a:t>
                      </a:r>
                      <a:r>
                        <a:rPr lang="fa-IR" sz="1400" b="1" baseline="0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تامین جو با نرخ دولتی</a:t>
                      </a:r>
                      <a:endParaRPr lang="en-US" sz="1400" b="1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24154">
                <a:tc>
                  <a:txBody>
                    <a:bodyPr/>
                    <a:lstStyle/>
                    <a:p>
                      <a:pPr marL="0" marR="0" lvl="0" indent="0" algn="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سفره های زیر زمینی تامین</a:t>
                      </a:r>
                      <a:r>
                        <a:rPr lang="fa-IR" sz="1400" b="1" baseline="0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آب چاه های بخش کشاورزی بعلت مصرف بی رویه و کاهش نزولات جوی  بشدت تقلیل یافته بطوریکه اکثر کشاورزان گاها در یک سال زراعی مجبورند به کف شکنی و لایه روبی چاه های کشاورزی خود اقدام نمایند.</a:t>
                      </a:r>
                      <a:endParaRPr lang="en-US" sz="1400" b="1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نصب</a:t>
                      </a:r>
                      <a:r>
                        <a:rPr lang="fa-IR" sz="1400" b="1" baseline="0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کنتور های هوشمند بر روی چاه های کشاورزی توسط دولت مشابه آنچه در بحث آبیاری تحت فشار اتفاق افتاد که منجر به خداحافظی با کشت غرق آبی گردید.</a:t>
                      </a:r>
                      <a:endParaRPr lang="en-US" sz="1400" b="1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49F3AB2-DB8E-45B5-B7B2-07F865779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42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7258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que 25"/>
          <p:cNvSpPr/>
          <p:nvPr/>
        </p:nvSpPr>
        <p:spPr>
          <a:xfrm>
            <a:off x="3224054" y="221870"/>
            <a:ext cx="6822743" cy="719635"/>
          </a:xfrm>
          <a:prstGeom prst="plaqu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426" tIns="45718" rIns="91426" bIns="45718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« سیمای کشاورزی شهرستان دیلم» 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238614" y="2087617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اطلاعات کلی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0575929" y="318116"/>
            <a:ext cx="1616071" cy="781363"/>
            <a:chOff x="10575929" y="465508"/>
            <a:chExt cx="1616072" cy="1043096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75929" y="465508"/>
              <a:ext cx="1301379" cy="998481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0" name="TextBox 9"/>
            <p:cNvSpPr txBox="1"/>
            <p:nvPr/>
          </p:nvSpPr>
          <p:spPr>
            <a:xfrm>
              <a:off x="10575929" y="1138824"/>
              <a:ext cx="1616072" cy="369780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1200" b="0" i="0" u="none" strike="noStrike" kern="1200" cap="none" spc="0" normalizeH="0" baseline="0" noProof="0" dirty="0">
                <a:ln w="0"/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43" name="Rounded Rectangle 42"/>
          <p:cNvSpPr/>
          <p:nvPr/>
        </p:nvSpPr>
        <p:spPr>
          <a:xfrm>
            <a:off x="238614" y="2697216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اطلاعات کشاورزی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233309" y="3306815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چالشها و فرصتها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238614" y="1538582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شامل بخش های :</a:t>
            </a:r>
          </a:p>
        </p:txBody>
      </p:sp>
      <p:sp>
        <p:nvSpPr>
          <p:cNvPr id="4" name="Flowchart: Multidocument 3"/>
          <p:cNvSpPr/>
          <p:nvPr/>
        </p:nvSpPr>
        <p:spPr>
          <a:xfrm>
            <a:off x="2414954" y="1959816"/>
            <a:ext cx="9619699" cy="4792676"/>
          </a:xfrm>
          <a:prstGeom prst="flowChartMultidocumen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ounded Rectangle 49">
            <a:extLst>
              <a:ext uri="{FF2B5EF4-FFF2-40B4-BE49-F238E27FC236}">
                <a16:creationId xmlns:a16="http://schemas.microsoft.com/office/drawing/2014/main" id="{4F2CF100-999A-0AEB-A05A-830E134F2B06}"/>
              </a:ext>
            </a:extLst>
          </p:cNvPr>
          <p:cNvSpPr/>
          <p:nvPr/>
        </p:nvSpPr>
        <p:spPr>
          <a:xfrm>
            <a:off x="3463290" y="1202299"/>
            <a:ext cx="6012180" cy="4967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5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بازدید استانی وزیر محترم جهاد کشاورزی </a:t>
            </a:r>
          </a:p>
        </p:txBody>
      </p:sp>
    </p:spTree>
    <p:extLst>
      <p:ext uri="{BB962C8B-B14F-4D97-AF65-F5344CB8AC3E}">
        <p14:creationId xmlns:p14="http://schemas.microsoft.com/office/powerpoint/2010/main" val="39569624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641614" y="183864"/>
            <a:ext cx="7315199" cy="762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مدیریت جهاد کشاورزی شهرستان دیلم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438679" y="4595900"/>
            <a:ext cx="3436332" cy="47387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آقای شاپور خشنو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470403" y="4080687"/>
            <a:ext cx="3424124" cy="42648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مدیر جهاد شهرستان دیلم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436103" y="5144844"/>
            <a:ext cx="3436332" cy="47387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مدرک تحصیلی </a:t>
            </a:r>
            <a:r>
              <a:rPr kumimoji="0" lang="fa-I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:لیسانس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453863" y="5714175"/>
            <a:ext cx="3424124" cy="42648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رشته تحصیلی :دامپروری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451743" y="6236364"/>
            <a:ext cx="3436332" cy="47387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تاریخ انتصاب :1400/12/3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0867292" y="203129"/>
            <a:ext cx="1324708" cy="875649"/>
            <a:chOff x="10575929" y="313347"/>
            <a:chExt cx="1616072" cy="1177162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75929" y="313347"/>
              <a:ext cx="1301378" cy="998482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1" name="TextBox 10"/>
            <p:cNvSpPr txBox="1"/>
            <p:nvPr/>
          </p:nvSpPr>
          <p:spPr>
            <a:xfrm>
              <a:off x="10575929" y="1138824"/>
              <a:ext cx="1616072" cy="351685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11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rebuchet MS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4470403" y="1405719"/>
            <a:ext cx="3424124" cy="25111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B7DBADD-74B0-42FB-B1A2-7A6A2BC682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5851" y="1417332"/>
            <a:ext cx="2066723" cy="239593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727A33-9D08-4330-83D2-0FC40204F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44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3933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922444" y="369108"/>
            <a:ext cx="8367296" cy="76200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معرفی نمایندگان مجلس و  مسئولین شهرستان دیلم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7865062" y="3628783"/>
            <a:ext cx="2731931" cy="542829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lvl="0" algn="ctr" defTabSz="914241" rtl="1">
              <a:defRPr/>
            </a:pPr>
            <a:r>
              <a:rPr lang="fa-IR" sz="16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رئیس کل دادگاه های عمومی و انقلاب</a:t>
            </a:r>
            <a:endParaRPr lang="fa-IR" sz="16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7865062" y="1838275"/>
            <a:ext cx="2731931" cy="835299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امام جمعه و نماینده ولی فقیه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4980947" y="3618360"/>
            <a:ext cx="2731931" cy="546726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شهردار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7865063" y="4194024"/>
            <a:ext cx="2731930" cy="4347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علیرضا امینی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4980947" y="4247812"/>
            <a:ext cx="2731931" cy="3810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ایوب ترک زاده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1707701" y="4194024"/>
            <a:ext cx="2731930" cy="4347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سرهنگ محمود رضا صابر 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1758677" y="1838275"/>
            <a:ext cx="2731931" cy="76281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فرماندار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1721667" y="2705187"/>
            <a:ext cx="2717964" cy="52260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محمد اسدی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4980948" y="1851986"/>
            <a:ext cx="2731931" cy="810072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نماینده مجلس شورای اسلامی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sp>
        <p:nvSpPr>
          <p:cNvPr id="68" name="Rounded Rectangle 67"/>
          <p:cNvSpPr/>
          <p:nvPr/>
        </p:nvSpPr>
        <p:spPr>
          <a:xfrm>
            <a:off x="4980949" y="2668584"/>
            <a:ext cx="2731930" cy="52759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جعفر </a:t>
            </a:r>
            <a:r>
              <a:rPr kumimoji="0" lang="fa-IR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پورکبگانی</a:t>
            </a:r>
            <a:endParaRPr kumimoji="0" lang="fa-IR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sp>
        <p:nvSpPr>
          <p:cNvPr id="69" name="Rounded Rectangle 68"/>
          <p:cNvSpPr/>
          <p:nvPr/>
        </p:nvSpPr>
        <p:spPr>
          <a:xfrm>
            <a:off x="7865063" y="2736800"/>
            <a:ext cx="2731930" cy="45937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محمود اسدی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1758677" y="3618360"/>
            <a:ext cx="2731931" cy="53340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فرمانده انتظامی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0909870" y="250440"/>
            <a:ext cx="1282130" cy="771230"/>
            <a:chOff x="10575929" y="120449"/>
            <a:chExt cx="1616072" cy="1541140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120449"/>
              <a:ext cx="1301379" cy="998481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7" name="TextBox 16"/>
            <p:cNvSpPr txBox="1"/>
            <p:nvPr/>
          </p:nvSpPr>
          <p:spPr>
            <a:xfrm>
              <a:off x="10575929" y="1138825"/>
              <a:ext cx="1616072" cy="522764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1100" b="0" i="0" u="none" strike="noStrike" kern="1200" cap="none" spc="0" normalizeH="0" baseline="0" noProof="0" dirty="0">
                <a:ln>
                  <a:solidFill>
                    <a:srgbClr val="90BC33">
                      <a:lumMod val="75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F16D6ED-2764-4C66-A934-F4C872ADF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A7D-E7FB-495E-82B3-E94CD1D3B817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45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8478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68162" y="368869"/>
            <a:ext cx="8649729" cy="6604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09" tIns="60854" rIns="121709" bIns="60854" rtlCol="1" anchor="ctr"/>
          <a:lstStyle/>
          <a:p>
            <a:pPr marL="0" marR="0" lvl="0" indent="0" algn="ctr" defTabSz="12189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سیمای کشاورزی شهرستان دیلم »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307892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جمعیت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315559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34828 نفر</a:t>
            </a:r>
            <a:endParaRPr kumimoji="0" lang="fa-I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23122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منابع آبی شهرستان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097684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مساحت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4997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40/18 میلیون متر مکعب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105351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1722 کیلومتر مربع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078751" y="3418893"/>
            <a:ext cx="2103120" cy="457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42/1 هزار هکتار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020210" y="2851865"/>
            <a:ext cx="18288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مراتع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027877" y="3354978"/>
            <a:ext cx="1828800" cy="457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91/884 هزار هکتار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445326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تعداد بهره برداران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452992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2880 نفر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752574" y="3453878"/>
            <a:ext cx="1828800" cy="457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1600" b="1" noProof="0" dirty="0">
                <a:solidFill>
                  <a:prstClr val="black"/>
                </a:solidFill>
                <a:latin typeface="Trebuchet MS"/>
                <a:cs typeface="B Titr" panose="00000700000000000000" pitchFamily="2" charset="-78"/>
              </a:rPr>
              <a:t>0/29</a:t>
            </a:r>
            <a:r>
              <a:rPr kumimoji="0" lang="fa-IR" sz="1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 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هزار هکتار</a:t>
            </a:r>
            <a:endParaRPr kumimoji="0" lang="fa-I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897547" y="3401672"/>
            <a:ext cx="1828800" cy="457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1/815هزار هکتار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561361" y="4247625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جمع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تولیدات باغی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569027" y="4792900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0/78 هزار تن 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735698" y="4247625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جمع تولیدات زراعی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743365" y="4792900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0/342 هزار تن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1882283" y="4236580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جمع تولیدات دامی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889950" y="4781855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3/773 هزار تن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866696" y="5491846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جمع کل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تولیدات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4874362" y="603712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4/895 هزار تن 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319767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جمعیت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634997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منابع آبی شهرستان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9109559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مساحت 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3457201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تعداد بهره برداران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767217" y="2908603"/>
            <a:ext cx="18288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باغات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6342077" y="1625654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جمعیت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657307" y="1625654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منابع آبی شهرستان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9131869" y="1625654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مساحت 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3479511" y="1625654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تعداد بهره برداران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9110812" y="2873618"/>
            <a:ext cx="210312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کل اراضی کشاورزی  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929608" y="2856397"/>
            <a:ext cx="18288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جنگل 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6381805" y="1625654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جمعیت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10909870" y="453017"/>
            <a:ext cx="1282130" cy="770412"/>
            <a:chOff x="10629597" y="833464"/>
            <a:chExt cx="1616072" cy="1539505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86943" y="833464"/>
              <a:ext cx="1301380" cy="998480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47" name="TextBox 46"/>
            <p:cNvSpPr txBox="1"/>
            <p:nvPr/>
          </p:nvSpPr>
          <p:spPr>
            <a:xfrm>
              <a:off x="10629597" y="1850205"/>
              <a:ext cx="1616072" cy="522764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1100" b="0" i="0" u="none" strike="noStrike" kern="1200" cap="none" spc="0" normalizeH="0" baseline="0" noProof="0" dirty="0">
                <a:ln>
                  <a:solidFill>
                    <a:srgbClr val="90BC33">
                      <a:lumMod val="75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50" name="Rounded Rectangle 14">
            <a:extLst>
              <a:ext uri="{FF2B5EF4-FFF2-40B4-BE49-F238E27FC236}">
                <a16:creationId xmlns:a16="http://schemas.microsoft.com/office/drawing/2014/main" id="{B799DD64-2583-42B4-BF8D-1BA510BDB37B}"/>
              </a:ext>
            </a:extLst>
          </p:cNvPr>
          <p:cNvSpPr/>
          <p:nvPr/>
        </p:nvSpPr>
        <p:spPr>
          <a:xfrm>
            <a:off x="459060" y="2958986"/>
            <a:ext cx="1828800" cy="457200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000" b="1" dirty="0">
                <a:solidFill>
                  <a:sysClr val="windowText" lastClr="000000"/>
                </a:solidFill>
                <a:latin typeface="Trebuchet MS"/>
                <a:cs typeface="B Titr" panose="00000700000000000000" pitchFamily="2" charset="-78"/>
              </a:rPr>
              <a:t>زراعی</a:t>
            </a:r>
          </a:p>
        </p:txBody>
      </p:sp>
      <p:sp>
        <p:nvSpPr>
          <p:cNvPr id="51" name="Rounded Rectangle 15">
            <a:extLst>
              <a:ext uri="{FF2B5EF4-FFF2-40B4-BE49-F238E27FC236}">
                <a16:creationId xmlns:a16="http://schemas.microsoft.com/office/drawing/2014/main" id="{09E61AB6-F8D7-418D-9E7A-0E135C4DD3E9}"/>
              </a:ext>
            </a:extLst>
          </p:cNvPr>
          <p:cNvSpPr/>
          <p:nvPr/>
        </p:nvSpPr>
        <p:spPr>
          <a:xfrm>
            <a:off x="459060" y="3480525"/>
            <a:ext cx="1828800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22/639 هزار هکتار</a:t>
            </a:r>
            <a:endParaRPr kumimoji="0" lang="fa-I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E2E175-D95A-4436-9600-84FA33C12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46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1635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4966744"/>
              </p:ext>
            </p:extLst>
          </p:nvPr>
        </p:nvGraphicFramePr>
        <p:xfrm>
          <a:off x="166194" y="1114266"/>
          <a:ext cx="11521440" cy="4873399"/>
        </p:xfrm>
        <a:graphic>
          <a:graphicData uri="http://schemas.openxmlformats.org/drawingml/2006/table">
            <a:tbl>
              <a:tblPr rtl="1" firstRow="1" bandRow="1">
                <a:tableStyleId>{5FD0F851-EC5A-4D38-B0AD-8093EC10F338}</a:tableStyleId>
              </a:tblPr>
              <a:tblGrid>
                <a:gridCol w="17283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30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51153">
                <a:tc rowSpan="3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دام و طیور</a:t>
                      </a:r>
                      <a:endParaRPr lang="en-US" sz="16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379 تن گوشت قرمز- 1467 تن شیرخام-1906 تن گوشت طیور-17  تن  تخم مرغ-4 تن عسل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8798">
                <a:tc vMerge="1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8 واحد مرغداری گوشتی به ظرفیت  258000 قطعه،</a:t>
                      </a:r>
                      <a:r>
                        <a:rPr lang="fa-IR" sz="1600" b="1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22 واحد پرواربندی گوساله با ظرفیت 2300 راس،2 واحد پرواربندی بره با ظرفیت 600راس</a:t>
                      </a:r>
                      <a:endParaRPr lang="fa-IR" sz="16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8908">
                <a:tc vMerge="1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 زنبورستان با 280 کندوی مدرن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8908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شیلات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47 مزرعه پرورش میگو (سایت بویرات) با تولید 3870 تن در سال </a:t>
                      </a:r>
                      <a:r>
                        <a:rPr lang="fa-IR" sz="1600" b="1" baseline="0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1402-صید ماهی 4131 تن-صید میگو 152 تن</a:t>
                      </a:r>
                      <a:endParaRPr lang="fa-IR" sz="1600" b="1" dirty="0">
                        <a:solidFill>
                          <a:schemeClr val="accent6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8908">
                <a:tc rowSpan="3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cs typeface="B Nazanin" panose="00000400000000000000" pitchFamily="2" charset="-78"/>
                        </a:rPr>
                        <a:t>زراعت</a:t>
                      </a:r>
                      <a:r>
                        <a:rPr lang="fa-IR" sz="1600" b="1" baseline="0" dirty="0">
                          <a:cs typeface="B Nazanin" panose="00000400000000000000" pitchFamily="2" charset="-78"/>
                        </a:rPr>
                        <a:t> و باغبانی</a:t>
                      </a:r>
                      <a:endParaRPr lang="fa-IR" sz="1600" b="1" dirty="0"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21000 هکتار گندم دیم و  10 هکتار گندم آبی</a:t>
                      </a:r>
                      <a:r>
                        <a:rPr lang="fa-IR" sz="1600" b="1" baseline="0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، کل تولید گندم 294 تن</a:t>
                      </a:r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، 5 هکتار جو آبی ، 1600 هکتار جو دیم ،کل تولید جو 14 تن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8908">
                <a:tc vMerge="1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157 هکتار خرما</a:t>
                      </a:r>
                      <a:r>
                        <a:rPr lang="fa-IR" sz="1600" b="1" baseline="0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با تولید 216 تن-89 هکتار کنار با تولید 399 تن</a:t>
                      </a:r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8908">
                <a:tc vMerge="1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0/5</a:t>
                      </a:r>
                      <a:r>
                        <a:rPr lang="fa-IR" sz="1600" b="1" baseline="0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هکتار گلخانه و سایبان با ظرفیت تولید 100 تن گوجه فرنگی ، سبزی و گیاهان دارویی 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8908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cs typeface="B Nazanin" panose="00000400000000000000" pitchFamily="2" charset="-78"/>
                        </a:rPr>
                        <a:t>صنایع تبدیلی</a:t>
                      </a:r>
                      <a:endParaRPr lang="en-US" sz="1600" b="1" dirty="0"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cs typeface="B Nazanin" panose="00000400000000000000" pitchFamily="2" charset="-78"/>
                        </a:rPr>
                        <a:t>تعداد</a:t>
                      </a:r>
                      <a:r>
                        <a:rPr lang="fa-IR" sz="1600" b="1" baseline="0" dirty="0">
                          <a:cs typeface="B Nazanin" panose="00000400000000000000" pitchFamily="2" charset="-78"/>
                        </a:rPr>
                        <a:t> کل صنایع تبدیلی 5 واحد با ظرفیت 15450 تن</a:t>
                      </a:r>
                      <a:endParaRPr lang="fa-IR" sz="1600" b="1" dirty="0">
                        <a:solidFill>
                          <a:schemeClr val="accent6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10867292" y="220216"/>
            <a:ext cx="1324708" cy="499773"/>
            <a:chOff x="10575929" y="488001"/>
            <a:chExt cx="1616072" cy="114395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488001"/>
              <a:ext cx="1301378" cy="998482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10575929" y="1138824"/>
              <a:ext cx="1616072" cy="493131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algn="ctr" defTabSz="914241" rtl="1">
                <a:defRPr/>
              </a:pPr>
              <a:endParaRPr lang="fa-IR" sz="800" dirty="0">
                <a:ln>
                  <a:solidFill>
                    <a:srgbClr val="90BC33">
                      <a:lumMod val="75000"/>
                    </a:srgbClr>
                  </a:solidFill>
                </a:ln>
                <a:solidFill>
                  <a:prstClr val="black"/>
                </a:solidFill>
                <a:cs typeface="B Titr" panose="00000700000000000000" pitchFamily="2" charset="-78"/>
              </a:endParaRPr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1766574" y="59639"/>
            <a:ext cx="8487280" cy="73131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21725" tIns="60862" rIns="121725" bIns="60862" rtlCol="1" anchor="ctr"/>
          <a:lstStyle/>
          <a:p>
            <a:pPr algn="ctr" defTabSz="1219080" rtl="1">
              <a:defRPr/>
            </a:pPr>
            <a:r>
              <a:rPr lang="fa-IR" sz="2800" kern="0" dirty="0">
                <a:solidFill>
                  <a:sysClr val="windowText" lastClr="000000"/>
                </a:solidFill>
                <a:latin typeface="Calibri"/>
                <a:cs typeface="B Titr" panose="00000700000000000000" pitchFamily="2" charset="-78"/>
              </a:rPr>
              <a:t>وضعیت کشاورزی شهرستان دیلم در یک نگاه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4A932B2-6F33-406C-99EB-BDB616024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2993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0867292" y="207184"/>
            <a:ext cx="1324708" cy="512805"/>
            <a:chOff x="10575929" y="458172"/>
            <a:chExt cx="1616072" cy="117378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75929" y="458172"/>
              <a:ext cx="1301378" cy="998482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10575929" y="1138824"/>
              <a:ext cx="1616072" cy="493131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800" b="0" i="0" u="none" strike="noStrike" kern="1200" cap="none" spc="0" normalizeH="0" baseline="0" noProof="0" dirty="0">
                <a:ln>
                  <a:solidFill>
                    <a:srgbClr val="90BC33">
                      <a:lumMod val="75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1766574" y="59639"/>
            <a:ext cx="8487280" cy="73131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21725" tIns="60862" rIns="121725" bIns="60862" rtlCol="1" anchor="ctr"/>
          <a:lstStyle/>
          <a:p>
            <a:pPr marL="0" marR="0" lvl="0" indent="0" algn="ctr" defTabSz="121908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مزیت های</a:t>
            </a:r>
            <a:r>
              <a:rPr kumimoji="0" lang="fa-IR" sz="2800" b="0" i="0" u="none" strike="noStrike" kern="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 </a:t>
            </a: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کشاورزی شهرستان دیلم 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664715"/>
              </p:ext>
            </p:extLst>
          </p:nvPr>
        </p:nvGraphicFramePr>
        <p:xfrm>
          <a:off x="166194" y="1114268"/>
          <a:ext cx="11521440" cy="3887389"/>
        </p:xfrm>
        <a:graphic>
          <a:graphicData uri="http://schemas.openxmlformats.org/drawingml/2006/table">
            <a:tbl>
              <a:tblPr rtl="1" firstRow="1" bandRow="1">
                <a:tableStyleId>{5FD0F851-EC5A-4D38-B0AD-8093EC10F338}</a:tableStyleId>
              </a:tblPr>
              <a:tblGrid>
                <a:gridCol w="11521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46739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تولید گندم دیم</a:t>
                      </a:r>
                      <a:endParaRPr lang="en-US" sz="18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0710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توسعه پایدار صنعت پرورش دام سبک و سنگین</a:t>
                      </a:r>
                      <a:endParaRPr lang="en-US" sz="18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7485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توسعه پایدار پرورش ابزیان</a:t>
                      </a:r>
                      <a:endParaRPr lang="en-US" sz="18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7485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وجود اسکله های </a:t>
                      </a:r>
                      <a:r>
                        <a:rPr lang="fa-IR" sz="1800" b="1" dirty="0" err="1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وارداتی</a:t>
                      </a:r>
                      <a:r>
                        <a:rPr lang="fa-IR" sz="18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و صادراتی محصولات کشاورزی و </a:t>
                      </a:r>
                      <a:r>
                        <a:rPr lang="fa-IR" sz="1800" b="1" dirty="0" err="1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ابزی</a:t>
                      </a:r>
                      <a:endParaRPr lang="en-US" sz="18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7485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cs typeface="B Nazanin" panose="00000400000000000000" pitchFamily="2" charset="-78"/>
                        </a:rPr>
                        <a:t>توسعه صنعت طیور گوشتی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7485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cs typeface="B Nazanin" panose="00000400000000000000" pitchFamily="2" charset="-78"/>
                        </a:rPr>
                        <a:t>بهره گیری از ظرفیت دره</a:t>
                      </a:r>
                      <a:r>
                        <a:rPr lang="fa-IR" sz="1800" b="1" baseline="0" dirty="0">
                          <a:cs typeface="B Nazanin" panose="00000400000000000000" pitchFamily="2" charset="-78"/>
                        </a:rPr>
                        <a:t> های فصلی، احیا و بازسازی گوراب های سنتی و توسعه گورابهای تصنعی به عنوان تنها منابع تامین آب کشاورزی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0E2357D-B7E4-4B71-9375-7A1ECFA16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48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23708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1059296" y="277748"/>
            <a:ext cx="1132703" cy="442241"/>
            <a:chOff x="10575929" y="619689"/>
            <a:chExt cx="1616072" cy="101226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4" y="619689"/>
              <a:ext cx="1301379" cy="998482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10575929" y="1138824"/>
              <a:ext cx="1616072" cy="493131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800" b="0" i="0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rebuchet MS"/>
                  <a:ea typeface="+mn-ea"/>
                  <a:cs typeface="B Titr" panose="00000700000000000000" pitchFamily="2" charset="-78"/>
                </a:rPr>
                <a:t>ا</a:t>
              </a:r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1050323" y="165658"/>
            <a:ext cx="9910119" cy="6604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06" tIns="60853" rIns="121706" bIns="60853" rtlCol="1" anchor="ctr"/>
          <a:lstStyle/>
          <a:p>
            <a:pPr marL="0" marR="0" lvl="0" indent="0" algn="ctr" defTabSz="121887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چالش ها و راهکارها شهرستان دیلم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7079150"/>
              </p:ext>
            </p:extLst>
          </p:nvPr>
        </p:nvGraphicFramePr>
        <p:xfrm>
          <a:off x="634701" y="916489"/>
          <a:ext cx="11198711" cy="5509940"/>
        </p:xfrm>
        <a:graphic>
          <a:graphicData uri="http://schemas.openxmlformats.org/drawingml/2006/table">
            <a:tbl>
              <a:tblPr rtl="1" firstRow="1" bandRow="1">
                <a:tableStyleId>{5FD0F851-EC5A-4D38-B0AD-8093EC10F338}</a:tableStyleId>
              </a:tblPr>
              <a:tblGrid>
                <a:gridCol w="58316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67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2647"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Titr" panose="00000700000000000000" pitchFamily="2" charset="-78"/>
                        </a:rPr>
                        <a:t>چالش ها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Titr" panose="00000700000000000000" pitchFamily="2" charset="-78"/>
                        </a:rPr>
                        <a:t>راهکارها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98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عدم رضایت سهامداران مشاع اراضی زراعی جهت افراز اراضی که این مهم  منجر به رکود و عدم صدور سند مالکیت  </a:t>
                      </a:r>
                      <a:r>
                        <a:rPr lang="fa-I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حدنگاری</a:t>
                      </a:r>
                      <a:r>
                        <a:rPr lang="fa-I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اراضی کشاورزی </a:t>
                      </a:r>
                      <a:r>
                        <a:rPr lang="fa-I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می‌گردد</a:t>
                      </a:r>
                      <a:endParaRPr lang="fa-IR" sz="12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حذف </a:t>
                      </a:r>
                      <a:r>
                        <a:rPr lang="fa-I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واصلاح</a:t>
                      </a:r>
                      <a:r>
                        <a:rPr lang="fa-I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عبارت «رضایت تمامی سهامداران </a:t>
                      </a:r>
                      <a:r>
                        <a:rPr lang="fa-I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مشاعی</a:t>
                      </a:r>
                      <a:r>
                        <a:rPr lang="fa-I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اراضی برای افراز» و جایگزین کردن عبارت «رضایت اکثریت سهامداران </a:t>
                      </a:r>
                      <a:r>
                        <a:rPr lang="fa-I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مشاعی</a:t>
                      </a:r>
                      <a:r>
                        <a:rPr lang="fa-I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برای افراز»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186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عدم تخصیص و تأمین آب جهت اجرای </a:t>
                      </a:r>
                      <a:r>
                        <a:rPr lang="fa-I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طرح‌های</a:t>
                      </a:r>
                      <a:r>
                        <a:rPr lang="fa-I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صنعتی کشاورزی، دام و طیور از سوی سازمان آب </a:t>
                      </a:r>
                      <a:r>
                        <a:rPr lang="fa-I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منطقه‌ای</a:t>
                      </a:r>
                      <a:endParaRPr lang="fa-IR" sz="12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برداشتن محدودیت تخصیص آب به </a:t>
                      </a:r>
                      <a:r>
                        <a:rPr lang="fa-I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طرح‌های</a:t>
                      </a:r>
                      <a:r>
                        <a:rPr lang="fa-I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یادشده از سوی مدیریت منابع آب </a:t>
                      </a:r>
                      <a:r>
                        <a:rPr lang="fa-I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منطقه‌ای</a:t>
                      </a:r>
                      <a:endParaRPr lang="fa-IR" sz="12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199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عدم وجود منابع آب مطمئن و پایدار در بخش زراعت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تخصیص منابع اعتبارات ملی،ترمیم سد و بندهای خاکی اطراف مزارع . ایجاد </a:t>
                      </a:r>
                      <a:r>
                        <a:rPr lang="fa-I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سدهای</a:t>
                      </a:r>
                      <a:r>
                        <a:rPr lang="fa-I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آبخیزداری</a:t>
                      </a:r>
                      <a:r>
                        <a:rPr lang="fa-I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در </a:t>
                      </a:r>
                      <a:r>
                        <a:rPr lang="fa-I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حوزه‌های</a:t>
                      </a:r>
                      <a:r>
                        <a:rPr lang="fa-I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بالادست اراضی شهرستان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8819"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b="1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عدم صدور مجوز خروج دام به استانهای مرزی به منظور تعلیف درمراتع استانهای همجوار در شرایط خشکسالی شدید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b="1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صدور مجوز انتقال دام از طریق شبکه دامپزشکی شهرستان</a:t>
                      </a:r>
                      <a:endParaRPr lang="en-US" sz="1200" b="1" i="0" u="none" strike="noStrike" kern="1200" noProof="0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1863"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b="1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عدم پوشش کامل بیمه</a:t>
                      </a:r>
                      <a:r>
                        <a:rPr lang="fa-IR" sz="1200" b="1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 ای و تامین نهاده های زراعی دراراضی کشت شده مازاد بر اراضی نسق زراعی </a:t>
                      </a:r>
                      <a:endParaRPr lang="en-US" sz="1200" b="1" i="0" u="none" strike="noStrike" kern="1200" noProof="0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b="1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پوشش کامل بیمه</a:t>
                      </a:r>
                      <a:r>
                        <a:rPr lang="fa-IR" sz="1200" b="1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 فراگیر اجباری</a:t>
                      </a:r>
                      <a:endParaRPr lang="fa-IR" sz="1200" b="1" i="0" u="none" strike="noStrike" kern="1200" noProof="0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41863"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b="1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کمبود نهاده های دامی با توجه به بروز خشکسالی شدید</a:t>
                      </a:r>
                      <a:endParaRPr lang="en-US" sz="1200" b="1" i="0" u="none" strike="noStrike" kern="1200" noProof="0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b="1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تامین نهاده مدت دار از طریق شرکت پشتیبانی امور دام استان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1863"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عدم تامین مکفی آب شرب دامداریها در فصل تابستان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پیگیری تامین آب از طریق اداره آب روستایی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1863"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کمبود شدید نیروی انسانی کارگر منجر به تعطیلی برخی واحدها در حوزه های تولیدی شده است.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تامین نیروی کار فعال و اصلاح قوانین بالا دستی در جهت بکارگیری اتباع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1863"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صدور سند تک برگ اراضی کشاورزی به علت عدم رغبت کشاورزان به افراز اراضی مشاع 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اصلاح قانون و بازنگری قانون افراز اراضی مشاعی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3841"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عدم</a:t>
                      </a:r>
                      <a:r>
                        <a:rPr lang="fa-IR" sz="1200" b="1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 تخصیص تسهیلات بانکی جهت توسعه مکانیزاسیون ، ایجاد و راه اندازی واحدهای دام، طیور و گلخانه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تامین تسهیلات بانکی کم بهره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8B65AB6-0549-4816-BAC5-3731DB26D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49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935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68162" y="368869"/>
            <a:ext cx="8649729" cy="6604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09" tIns="60854" rIns="121709" bIns="60854" rtlCol="1" anchor="ctr"/>
          <a:lstStyle/>
          <a:p>
            <a:pPr marL="0" marR="0" lvl="0" indent="0" algn="ctr" defTabSz="12189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سیمای کشاورزی </a:t>
            </a:r>
            <a:r>
              <a:rPr kumimoji="0" lang="fa-IR" sz="2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شهرستان بوشهر </a:t>
            </a: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»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307892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جمعیت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315559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298594 نفر</a:t>
            </a:r>
            <a:endParaRPr kumimoji="0" lang="fa-I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23122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منابع آبی شهرستان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097684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مساحت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071084" y="2873618"/>
            <a:ext cx="210312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کل اراضی کشاورزی 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4997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118/68 میلیون متر مکعب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105351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1368 کیلومتر مربع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078751" y="3418893"/>
            <a:ext cx="2103120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24/5 هزار هکتار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005567" y="2910607"/>
            <a:ext cx="18288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مراتع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013234" y="3413720"/>
            <a:ext cx="1828800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33/094 هزار هکتار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445326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تعداد بهره برداران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452992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3135  نفر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70875" y="2886200"/>
            <a:ext cx="1828800" cy="457200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000" b="1" dirty="0">
                <a:solidFill>
                  <a:sysClr val="windowText" lastClr="000000"/>
                </a:solidFill>
                <a:latin typeface="Trebuchet MS"/>
                <a:cs typeface="B Titr" panose="00000700000000000000" pitchFamily="2" charset="-78"/>
              </a:rPr>
              <a:t>زراعی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819780" y="3414159"/>
            <a:ext cx="1828800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0/693 هزار هکتار</a:t>
            </a:r>
            <a:endParaRPr kumimoji="0" lang="fa-I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900322" y="3468053"/>
            <a:ext cx="1828800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17/368 هزار هکتار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561361" y="4247625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جمع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تولیدات باغی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569027" y="4792900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3/895 هزار تن 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735698" y="4247625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جمع تولیدات زراعی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743365" y="4792900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7/715 هزار تن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1882283" y="4236580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جمع تولیدات دامی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889950" y="4781855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10/747 هزار تن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866696" y="5491846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جمع کل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تولیدات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4874362" y="603712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1600" dirty="0">
                <a:solidFill>
                  <a:prstClr val="black"/>
                </a:solidFill>
                <a:latin typeface="Trebuchet MS"/>
                <a:cs typeface="B Titr" pitchFamily="2" charset="-78"/>
              </a:rPr>
              <a:t>22/357 </a:t>
            </a: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هزار تن 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319767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جمعیت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634997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منابع آبی شهرستان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9109559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مساحت 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3457201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تعداد بهره برداران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859199" y="2868884"/>
            <a:ext cx="18288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باغی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6342077" y="1625654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جمعیت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657307" y="1625654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منابع آبی شهرستان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9131869" y="1625654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مساحت 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3479511" y="1625654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تعداد بهره برداران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9078751" y="2868884"/>
            <a:ext cx="210312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کل اراضی کشاورزی  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932383" y="2922778"/>
            <a:ext cx="18288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جنگل 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6381805" y="1625654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جمعیت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10801190" y="476133"/>
            <a:ext cx="1282130" cy="689802"/>
            <a:chOff x="10575928" y="769407"/>
            <a:chExt cx="1616072" cy="1378423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64271" y="769407"/>
              <a:ext cx="1301380" cy="998481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47" name="TextBox 46"/>
            <p:cNvSpPr txBox="1"/>
            <p:nvPr/>
          </p:nvSpPr>
          <p:spPr>
            <a:xfrm>
              <a:off x="10575928" y="1625066"/>
              <a:ext cx="1616072" cy="522764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1100" b="0" i="0" u="none" strike="noStrike" kern="1200" cap="none" spc="0" normalizeH="0" baseline="0" noProof="0" dirty="0">
                <a:ln>
                  <a:solidFill>
                    <a:srgbClr val="90BC33">
                      <a:lumMod val="75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50" name="Rounded Rectangle 15">
            <a:extLst>
              <a:ext uri="{FF2B5EF4-FFF2-40B4-BE49-F238E27FC236}">
                <a16:creationId xmlns:a16="http://schemas.microsoft.com/office/drawing/2014/main" id="{921168C7-A103-499C-A42D-333CED52F683}"/>
              </a:ext>
            </a:extLst>
          </p:cNvPr>
          <p:cNvSpPr/>
          <p:nvPr/>
        </p:nvSpPr>
        <p:spPr>
          <a:xfrm>
            <a:off x="470875" y="3407739"/>
            <a:ext cx="1828800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 14/614هزار هکتار</a:t>
            </a:r>
            <a:endParaRPr kumimoji="0" lang="fa-I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7478B4F9-669C-4E25-BD5A-4E1FD8B57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92388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que 25"/>
          <p:cNvSpPr/>
          <p:nvPr/>
        </p:nvSpPr>
        <p:spPr>
          <a:xfrm>
            <a:off x="3224054" y="221870"/>
            <a:ext cx="6822743" cy="719635"/>
          </a:xfrm>
          <a:prstGeom prst="plaqu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426" tIns="45718" rIns="91426" bIns="45718" rtlCol="1" anchor="ctr"/>
          <a:lstStyle/>
          <a:p>
            <a:pPr algn="ctr" defTabSz="914241" rtl="1">
              <a:defRPr/>
            </a:pPr>
            <a:r>
              <a:rPr lang="fa-IR" sz="2800" kern="0" dirty="0">
                <a:solidFill>
                  <a:prstClr val="black"/>
                </a:solidFill>
                <a:latin typeface="Calibri"/>
                <a:cs typeface="B Titr" panose="00000700000000000000" pitchFamily="2" charset="-78"/>
              </a:rPr>
              <a:t>« سیمای کشاورزی شهرستان </a:t>
            </a:r>
            <a:r>
              <a:rPr lang="fa-IR" sz="2800" kern="0" dirty="0" err="1">
                <a:solidFill>
                  <a:prstClr val="black"/>
                </a:solidFill>
                <a:latin typeface="Calibri"/>
                <a:cs typeface="B Titr" panose="00000700000000000000" pitchFamily="2" charset="-78"/>
              </a:rPr>
              <a:t>عسلویه</a:t>
            </a:r>
            <a:r>
              <a:rPr lang="fa-IR" sz="2800" kern="0" dirty="0">
                <a:solidFill>
                  <a:prstClr val="black"/>
                </a:solidFill>
                <a:latin typeface="Calibri"/>
                <a:cs typeface="B Titr" panose="00000700000000000000" pitchFamily="2" charset="-78"/>
              </a:rPr>
              <a:t>» 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238614" y="2087617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algn="ctr" defTabSz="914241" rtl="1">
              <a:defRPr/>
            </a:pPr>
            <a:r>
              <a:rPr lang="fa-IR" sz="1900" kern="0" dirty="0">
                <a:solidFill>
                  <a:prstClr val="black"/>
                </a:solidFill>
                <a:latin typeface="Calibri"/>
                <a:cs typeface="B Titr" panose="00000700000000000000" pitchFamily="2" charset="-78"/>
              </a:rPr>
              <a:t>اطلاعات کلی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0575929" y="193562"/>
            <a:ext cx="1616071" cy="905917"/>
            <a:chOff x="10575929" y="299232"/>
            <a:chExt cx="1616072" cy="1209372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56157" y="299232"/>
              <a:ext cx="1301379" cy="998481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0" name="TextBox 9"/>
            <p:cNvSpPr txBox="1"/>
            <p:nvPr/>
          </p:nvSpPr>
          <p:spPr>
            <a:xfrm>
              <a:off x="10575929" y="1138824"/>
              <a:ext cx="1616072" cy="369780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algn="ctr" defTabSz="914241" rtl="1">
                <a:defRPr/>
              </a:pPr>
              <a:endParaRPr lang="fa-IR" sz="1200" dirty="0">
                <a:ln w="0"/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B Titr" panose="00000700000000000000" pitchFamily="2" charset="-78"/>
              </a:endParaRPr>
            </a:p>
          </p:txBody>
        </p:sp>
      </p:grpSp>
      <p:sp>
        <p:nvSpPr>
          <p:cNvPr id="43" name="Rounded Rectangle 42"/>
          <p:cNvSpPr/>
          <p:nvPr/>
        </p:nvSpPr>
        <p:spPr>
          <a:xfrm>
            <a:off x="238614" y="2697216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algn="ctr" defTabSz="914241" rtl="1">
              <a:defRPr/>
            </a:pPr>
            <a:r>
              <a:rPr lang="fa-IR" kern="0" dirty="0">
                <a:solidFill>
                  <a:prstClr val="black"/>
                </a:solidFill>
                <a:latin typeface="Calibri"/>
                <a:cs typeface="B Titr" panose="00000700000000000000" pitchFamily="2" charset="-78"/>
              </a:rPr>
              <a:t>اطلاعات کشاورزی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233309" y="3306815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algn="ctr" defTabSz="914241" rtl="1">
              <a:defRPr/>
            </a:pPr>
            <a:r>
              <a:rPr lang="fa-IR" sz="1900" kern="0" dirty="0">
                <a:solidFill>
                  <a:prstClr val="black"/>
                </a:solidFill>
                <a:latin typeface="Calibri"/>
                <a:cs typeface="B Titr" panose="00000700000000000000" pitchFamily="2" charset="-78"/>
              </a:rPr>
              <a:t>چالشها و فرصتها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238614" y="1538582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algn="ctr" defTabSz="914241" rtl="1">
              <a:defRPr/>
            </a:pPr>
            <a:r>
              <a:rPr lang="fa-IR" sz="1900" kern="0" dirty="0">
                <a:solidFill>
                  <a:prstClr val="black"/>
                </a:solidFill>
                <a:latin typeface="Calibri"/>
                <a:cs typeface="B Titr" panose="00000700000000000000" pitchFamily="2" charset="-78"/>
              </a:rPr>
              <a:t>شامل بخش های :</a:t>
            </a:r>
          </a:p>
        </p:txBody>
      </p:sp>
      <p:sp>
        <p:nvSpPr>
          <p:cNvPr id="4" name="Flowchart: Multidocument 3"/>
          <p:cNvSpPr/>
          <p:nvPr/>
        </p:nvSpPr>
        <p:spPr>
          <a:xfrm>
            <a:off x="2414954" y="1959816"/>
            <a:ext cx="9619699" cy="4792676"/>
          </a:xfrm>
          <a:prstGeom prst="flowChartMultidocumen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914241">
              <a:defRPr/>
            </a:pPr>
            <a:endParaRPr lang="fa-IR" sz="1900">
              <a:solidFill>
                <a:prstClr val="white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5" name="Rounded Rectangle 49">
            <a:extLst>
              <a:ext uri="{FF2B5EF4-FFF2-40B4-BE49-F238E27FC236}">
                <a16:creationId xmlns:a16="http://schemas.microsoft.com/office/drawing/2014/main" id="{4F2CF100-999A-0AEB-A05A-830E134F2B06}"/>
              </a:ext>
            </a:extLst>
          </p:cNvPr>
          <p:cNvSpPr/>
          <p:nvPr/>
        </p:nvSpPr>
        <p:spPr>
          <a:xfrm>
            <a:off x="3463290" y="1202299"/>
            <a:ext cx="6012180" cy="4967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algn="ctr" defTabSz="914241" rtl="1">
              <a:defRPr/>
            </a:pPr>
            <a:r>
              <a:rPr lang="fa-IR" sz="2500" kern="0" dirty="0">
                <a:solidFill>
                  <a:prstClr val="black"/>
                </a:solidFill>
                <a:latin typeface="Calibri"/>
                <a:cs typeface="B Titr" panose="00000700000000000000" pitchFamily="2" charset="-78"/>
              </a:rPr>
              <a:t>بازدید استانی وزیر محترم جهاد کشاورزی </a:t>
            </a:r>
          </a:p>
        </p:txBody>
      </p:sp>
    </p:spTree>
    <p:extLst>
      <p:ext uri="{BB962C8B-B14F-4D97-AF65-F5344CB8AC3E}">
        <p14:creationId xmlns:p14="http://schemas.microsoft.com/office/powerpoint/2010/main" val="332004103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641614" y="183864"/>
            <a:ext cx="7315199" cy="762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algn="ctr" defTabSz="1218990" rtl="1">
              <a:defRPr/>
            </a:pPr>
            <a:r>
              <a:rPr lang="fa-IR" sz="2800" kern="0" dirty="0">
                <a:solidFill>
                  <a:prstClr val="black"/>
                </a:solidFill>
                <a:cs typeface="B Titr" panose="00000700000000000000" pitchFamily="2" charset="-78"/>
              </a:rPr>
              <a:t>مدیریت جهاد کشاورزی شهرستان </a:t>
            </a:r>
            <a:r>
              <a:rPr lang="fa-IR" sz="2800" kern="0" dirty="0" err="1">
                <a:solidFill>
                  <a:prstClr val="black"/>
                </a:solidFill>
                <a:cs typeface="B Titr" panose="00000700000000000000" pitchFamily="2" charset="-78"/>
              </a:rPr>
              <a:t>عسلویه</a:t>
            </a:r>
            <a:endParaRPr lang="fa-IR" sz="2800" kern="0" dirty="0">
              <a:solidFill>
                <a:prstClr val="black"/>
              </a:solidFill>
              <a:cs typeface="B Titr" panose="00000700000000000000" pitchFamily="2" charset="-7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470402" y="4594598"/>
            <a:ext cx="3417673" cy="47387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algn="ctr" defTabSz="1218990" rtl="1">
              <a:defRPr/>
            </a:pPr>
            <a:r>
              <a:rPr lang="fa-IR" sz="2400" kern="0" dirty="0">
                <a:solidFill>
                  <a:prstClr val="black"/>
                </a:solidFill>
                <a:cs typeface="B Titr" panose="00000700000000000000" pitchFamily="2" charset="-78"/>
              </a:rPr>
              <a:t>آقای حبیب الله علوی نژاد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470403" y="4080687"/>
            <a:ext cx="3424124" cy="42648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algn="ctr" defTabSz="1218990" rtl="1">
              <a:defRPr/>
            </a:pPr>
            <a:r>
              <a:rPr lang="fa-IR" sz="2400" kern="0" dirty="0">
                <a:solidFill>
                  <a:prstClr val="black"/>
                </a:solidFill>
                <a:cs typeface="B Titr" panose="00000700000000000000" pitchFamily="2" charset="-78"/>
              </a:rPr>
              <a:t>مدیر جهاد شهرستان </a:t>
            </a:r>
            <a:r>
              <a:rPr lang="fa-IR" sz="2400" kern="0" dirty="0" err="1">
                <a:solidFill>
                  <a:prstClr val="black"/>
                </a:solidFill>
                <a:cs typeface="B Titr" panose="00000700000000000000" pitchFamily="2" charset="-78"/>
              </a:rPr>
              <a:t>عسلویه</a:t>
            </a:r>
            <a:endParaRPr lang="fa-IR" sz="2400" kern="0" dirty="0">
              <a:solidFill>
                <a:prstClr val="black"/>
              </a:solidFill>
              <a:cs typeface="B Titr" panose="00000700000000000000" pitchFamily="2" charset="-78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436103" y="5144844"/>
            <a:ext cx="3436332" cy="47387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algn="ctr" defTabSz="1218990" rtl="1">
              <a:defRPr/>
            </a:pPr>
            <a:r>
              <a:rPr lang="fa-IR" sz="2000" kern="0" dirty="0">
                <a:solidFill>
                  <a:prstClr val="black"/>
                </a:solidFill>
                <a:cs typeface="B Titr" panose="00000700000000000000" pitchFamily="2" charset="-78"/>
              </a:rPr>
              <a:t>مدرک تحصیلی </a:t>
            </a:r>
            <a:r>
              <a:rPr lang="fa-IR" kern="0" dirty="0">
                <a:solidFill>
                  <a:prstClr val="black"/>
                </a:solidFill>
                <a:cs typeface="B Titr" panose="00000700000000000000" pitchFamily="2" charset="-78"/>
              </a:rPr>
              <a:t>:فوق لیسانس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453863" y="5714175"/>
            <a:ext cx="3424124" cy="42648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algn="ctr" defTabSz="1218990" rtl="1">
              <a:defRPr/>
            </a:pPr>
            <a:r>
              <a:rPr lang="fa-IR" kern="0" dirty="0">
                <a:solidFill>
                  <a:prstClr val="black"/>
                </a:solidFill>
                <a:cs typeface="B Titr" panose="00000700000000000000" pitchFamily="2" charset="-78"/>
              </a:rPr>
              <a:t>رشته تحصیلی :ژنتیک </a:t>
            </a:r>
            <a:r>
              <a:rPr lang="fa-IR" kern="0" dirty="0" err="1">
                <a:solidFill>
                  <a:prstClr val="black"/>
                </a:solidFill>
                <a:cs typeface="B Titr" panose="00000700000000000000" pitchFamily="2" charset="-78"/>
              </a:rPr>
              <a:t>بیومتری</a:t>
            </a:r>
            <a:endParaRPr lang="fa-IR" kern="0" dirty="0">
              <a:solidFill>
                <a:prstClr val="black"/>
              </a:solidFill>
              <a:cs typeface="B Titr" panose="00000700000000000000" pitchFamily="2" charset="-78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451743" y="6236364"/>
            <a:ext cx="3436332" cy="47387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algn="ctr" defTabSz="1218990" rtl="1">
              <a:defRPr/>
            </a:pPr>
            <a:r>
              <a:rPr lang="fa-IR" sz="2400" kern="0" dirty="0">
                <a:solidFill>
                  <a:prstClr val="black"/>
                </a:solidFill>
                <a:cs typeface="B Titr" panose="00000700000000000000" pitchFamily="2" charset="-78"/>
              </a:rPr>
              <a:t>تاریخ انتصاب :1401/2/19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0867292" y="203129"/>
            <a:ext cx="1324708" cy="875649"/>
            <a:chOff x="10575929" y="313347"/>
            <a:chExt cx="1616072" cy="1177162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313347"/>
              <a:ext cx="1301378" cy="998482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1" name="TextBox 10"/>
            <p:cNvSpPr txBox="1"/>
            <p:nvPr/>
          </p:nvSpPr>
          <p:spPr>
            <a:xfrm>
              <a:off x="10575929" y="1138824"/>
              <a:ext cx="1616072" cy="351685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algn="ctr" defTabSz="914241" rtl="1">
                <a:defRPr/>
              </a:pPr>
              <a:endParaRPr lang="fa-IR" sz="11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B Titr" panose="00000700000000000000" pitchFamily="2" charset="-78"/>
              </a:endParaRPr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4470403" y="1405719"/>
            <a:ext cx="3424124" cy="25111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41">
              <a:defRPr/>
            </a:pPr>
            <a:endParaRPr lang="en-US" sz="1900" dirty="0">
              <a:solidFill>
                <a:prstClr val="black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03C0CB-DF17-4F2C-9DDD-B40A2D83C3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7617" y="1599664"/>
            <a:ext cx="1816765" cy="215817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711F6A-BFFA-412F-BBE9-D70E60EC0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51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16150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371601" y="121066"/>
            <a:ext cx="8367296" cy="76200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algn="ctr" defTabSz="1218990" rtl="1">
              <a:defRPr/>
            </a:pPr>
            <a:r>
              <a:rPr lang="fa-IR" sz="2800" kern="0" dirty="0">
                <a:solidFill>
                  <a:prstClr val="black"/>
                </a:solidFill>
                <a:cs typeface="B Titr" panose="00000700000000000000" pitchFamily="2" charset="-78"/>
              </a:rPr>
              <a:t>معرفی نمایندگان مجلس و  مسئولین شهرستان </a:t>
            </a:r>
            <a:r>
              <a:rPr lang="fa-IR" sz="2800" kern="0" dirty="0" err="1">
                <a:solidFill>
                  <a:prstClr val="black"/>
                </a:solidFill>
                <a:cs typeface="B Titr" panose="00000700000000000000" pitchFamily="2" charset="-78"/>
              </a:rPr>
              <a:t>عسلویه</a:t>
            </a:r>
            <a:endParaRPr lang="fa-IR" sz="2800" kern="0" dirty="0">
              <a:solidFill>
                <a:prstClr val="black"/>
              </a:solidFill>
              <a:cs typeface="B Titr" panose="00000700000000000000" pitchFamily="2" charset="-78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7865062" y="3628783"/>
            <a:ext cx="2731931" cy="542829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lvl="0" algn="ctr" defTabSz="914241" rtl="1">
              <a:defRPr/>
            </a:pPr>
            <a:r>
              <a:rPr lang="fa-IR" sz="16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رئیس کل دادگاه های عمومی و انقلاب</a:t>
            </a:r>
            <a:endParaRPr lang="fa-IR" sz="16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7865062" y="1838275"/>
            <a:ext cx="2731931" cy="835299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dirty="0">
                <a:solidFill>
                  <a:sysClr val="windowText" lastClr="000000"/>
                </a:solidFill>
                <a:cs typeface="B Titr" pitchFamily="2" charset="-78"/>
              </a:rPr>
              <a:t>امام جمعه و نماینده ولی فقیه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4980947" y="3618360"/>
            <a:ext cx="2731931" cy="546726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dirty="0">
                <a:solidFill>
                  <a:sysClr val="windowText" lastClr="000000"/>
                </a:solidFill>
                <a:cs typeface="B Titr" pitchFamily="2" charset="-78"/>
              </a:rPr>
              <a:t>شهردار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7865063" y="4194024"/>
            <a:ext cx="2731930" cy="4347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dirty="0">
                <a:solidFill>
                  <a:sysClr val="windowText" lastClr="000000"/>
                </a:solidFill>
                <a:cs typeface="B Titr" pitchFamily="2" charset="-78"/>
              </a:rPr>
              <a:t>مهران </a:t>
            </a:r>
            <a:r>
              <a:rPr lang="fa-IR" sz="1600" dirty="0" err="1">
                <a:solidFill>
                  <a:sysClr val="windowText" lastClr="000000"/>
                </a:solidFill>
                <a:cs typeface="B Titr" pitchFamily="2" charset="-78"/>
              </a:rPr>
              <a:t>زاهدیان</a:t>
            </a:r>
            <a:endParaRPr lang="fa-IR" sz="16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57" name="Rounded Rectangle 56"/>
          <p:cNvSpPr/>
          <p:nvPr/>
        </p:nvSpPr>
        <p:spPr>
          <a:xfrm>
            <a:off x="4980947" y="4247812"/>
            <a:ext cx="2731931" cy="3810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dirty="0">
                <a:solidFill>
                  <a:sysClr val="windowText" lastClr="000000"/>
                </a:solidFill>
                <a:cs typeface="B Titr" pitchFamily="2" charset="-78"/>
              </a:rPr>
              <a:t>رحیم جمالی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1707701" y="4194024"/>
            <a:ext cx="2731930" cy="4347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dirty="0">
                <a:solidFill>
                  <a:sysClr val="windowText" lastClr="000000"/>
                </a:solidFill>
                <a:cs typeface="B Titr" pitchFamily="2" charset="-78"/>
              </a:rPr>
              <a:t>سرهنگ حسین خواجه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1758677" y="1838275"/>
            <a:ext cx="2731931" cy="76281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فرماندار</a:t>
            </a:r>
            <a:endParaRPr lang="fa-IR" sz="20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1721667" y="2705187"/>
            <a:ext cx="2717964" cy="52260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dirty="0">
                <a:solidFill>
                  <a:sysClr val="windowText" lastClr="000000"/>
                </a:solidFill>
                <a:cs typeface="B Titr" pitchFamily="2" charset="-78"/>
              </a:rPr>
              <a:t>اسکندر </a:t>
            </a:r>
            <a:r>
              <a:rPr lang="fa-IR" sz="1600" dirty="0" err="1">
                <a:solidFill>
                  <a:sysClr val="windowText" lastClr="000000"/>
                </a:solidFill>
                <a:cs typeface="B Titr" pitchFamily="2" charset="-78"/>
              </a:rPr>
              <a:t>پاسالار</a:t>
            </a:r>
            <a:endParaRPr lang="fa-IR" sz="16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67" name="Rounded Rectangle 66"/>
          <p:cNvSpPr/>
          <p:nvPr/>
        </p:nvSpPr>
        <p:spPr>
          <a:xfrm>
            <a:off x="4980948" y="1851986"/>
            <a:ext cx="2731931" cy="810072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نماینده مجلس شورای اسلامی</a:t>
            </a:r>
            <a:endParaRPr lang="fa-IR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68" name="Rounded Rectangle 67"/>
          <p:cNvSpPr/>
          <p:nvPr/>
        </p:nvSpPr>
        <p:spPr>
          <a:xfrm>
            <a:off x="4980949" y="2668584"/>
            <a:ext cx="2731930" cy="52759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dirty="0">
                <a:solidFill>
                  <a:sysClr val="windowText" lastClr="000000"/>
                </a:solidFill>
                <a:cs typeface="B Titr" pitchFamily="2" charset="-78"/>
              </a:rPr>
              <a:t>موسی احمدی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7865063" y="2736800"/>
            <a:ext cx="2731930" cy="45937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500" dirty="0">
                <a:solidFill>
                  <a:sysClr val="windowText" lastClr="000000"/>
                </a:solidFill>
                <a:cs typeface="B Titr" pitchFamily="2" charset="-78"/>
              </a:rPr>
              <a:t>محمد محمدی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1758677" y="3618360"/>
            <a:ext cx="2731931" cy="53340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فرمانده انتظامی</a:t>
            </a:r>
            <a:endParaRPr lang="fa-IR" sz="20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0867291" y="325003"/>
            <a:ext cx="1282130" cy="688866"/>
            <a:chOff x="10575928" y="577655"/>
            <a:chExt cx="1616072" cy="1376553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4" y="577655"/>
              <a:ext cx="1301380" cy="998481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7" name="TextBox 16"/>
            <p:cNvSpPr txBox="1"/>
            <p:nvPr/>
          </p:nvSpPr>
          <p:spPr>
            <a:xfrm>
              <a:off x="10575928" y="1431444"/>
              <a:ext cx="1616072" cy="522764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algn="ctr" defTabSz="914241" rtl="1">
                <a:defRPr/>
              </a:pPr>
              <a:endParaRPr lang="fa-IR" sz="1100" dirty="0">
                <a:ln>
                  <a:solidFill>
                    <a:srgbClr val="90BC33">
                      <a:lumMod val="75000"/>
                    </a:srgbClr>
                  </a:solidFill>
                </a:ln>
                <a:solidFill>
                  <a:prstClr val="black"/>
                </a:solidFill>
                <a:cs typeface="B Titr" panose="00000700000000000000" pitchFamily="2" charset="-78"/>
              </a:endParaRP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4AB919-0D1B-4515-924B-7821BCC69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A7D-E7FB-495E-82B3-E94CD1D3B817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52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10047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68162" y="368869"/>
            <a:ext cx="8649729" cy="6604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09" tIns="60854" rIns="121709" bIns="60854" rtlCol="1" anchor="ctr"/>
          <a:lstStyle/>
          <a:p>
            <a:pPr algn="ctr" defTabSz="1218900" rtl="1">
              <a:defRPr/>
            </a:pPr>
            <a:r>
              <a:rPr lang="fa-IR" sz="2800" kern="0" dirty="0">
                <a:solidFill>
                  <a:sysClr val="windowText" lastClr="000000"/>
                </a:solidFill>
                <a:latin typeface="Calibri"/>
                <a:cs typeface="B Titr" panose="00000700000000000000" pitchFamily="2" charset="-78"/>
              </a:rPr>
              <a:t>سیمای کشاورزی شهرستان </a:t>
            </a:r>
            <a:r>
              <a:rPr lang="fa-IR" sz="2800" kern="0" dirty="0" err="1">
                <a:solidFill>
                  <a:sysClr val="windowText" lastClr="000000"/>
                </a:solidFill>
                <a:latin typeface="Calibri"/>
                <a:cs typeface="B Titr" panose="00000700000000000000" pitchFamily="2" charset="-78"/>
              </a:rPr>
              <a:t>عسلویه</a:t>
            </a:r>
            <a:r>
              <a:rPr lang="fa-IR" sz="2800" kern="0" dirty="0">
                <a:solidFill>
                  <a:sysClr val="windowText" lastClr="000000"/>
                </a:solidFill>
                <a:latin typeface="Calibri"/>
                <a:cs typeface="B Titr" panose="00000700000000000000" pitchFamily="2" charset="-78"/>
              </a:rPr>
              <a:t> »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307892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prstClr val="white"/>
                </a:solidFill>
                <a:cs typeface="B Titr" panose="00000700000000000000" pitchFamily="2" charset="-78"/>
              </a:rPr>
              <a:t>جمعیت </a:t>
            </a:r>
            <a:endParaRPr lang="fa-IR" sz="2000" dirty="0">
              <a:solidFill>
                <a:prstClr val="white"/>
              </a:solidFill>
              <a:cs typeface="B Titr" pitchFamily="2" charset="-78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315559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b="1" dirty="0">
                <a:solidFill>
                  <a:prstClr val="black"/>
                </a:solidFill>
                <a:cs typeface="B Titr" panose="00000700000000000000" pitchFamily="2" charset="-78"/>
              </a:rPr>
              <a:t>73958 نفر</a:t>
            </a:r>
            <a:endParaRPr lang="fa-IR" sz="1600" dirty="0">
              <a:solidFill>
                <a:prstClr val="black"/>
              </a:solidFill>
              <a:cs typeface="B Titr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23122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prstClr val="white"/>
                </a:solidFill>
                <a:cs typeface="B Titr" panose="00000700000000000000" pitchFamily="2" charset="-78"/>
              </a:rPr>
              <a:t>منابع آبی شهرستان </a:t>
            </a:r>
            <a:endParaRPr lang="fa-IR" sz="2000" dirty="0">
              <a:solidFill>
                <a:prstClr val="white"/>
              </a:solidFill>
              <a:cs typeface="B Titr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097684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dirty="0">
                <a:solidFill>
                  <a:prstClr val="white"/>
                </a:solidFill>
                <a:cs typeface="B Titr" pitchFamily="2" charset="-78"/>
              </a:rPr>
              <a:t>مساحت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4997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dirty="0">
                <a:solidFill>
                  <a:prstClr val="black"/>
                </a:solidFill>
                <a:cs typeface="B Titr" pitchFamily="2" charset="-78"/>
              </a:rPr>
              <a:t>14/90 میلیون متر مکعب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105351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500" dirty="0">
                <a:solidFill>
                  <a:prstClr val="black"/>
                </a:solidFill>
                <a:cs typeface="B Titr" pitchFamily="2" charset="-78"/>
              </a:rPr>
              <a:t>745 </a:t>
            </a:r>
            <a:r>
              <a:rPr lang="fa-IR" sz="1500">
                <a:solidFill>
                  <a:prstClr val="black"/>
                </a:solidFill>
                <a:cs typeface="B Titr" pitchFamily="2" charset="-78"/>
              </a:rPr>
              <a:t>کیلومتر مربع</a:t>
            </a:r>
            <a:endParaRPr lang="fa-IR" sz="1500" dirty="0">
              <a:solidFill>
                <a:prstClr val="black"/>
              </a:solidFill>
              <a:cs typeface="B Titr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9078751" y="3418893"/>
            <a:ext cx="2103120" cy="457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dirty="0">
                <a:solidFill>
                  <a:prstClr val="black"/>
                </a:solidFill>
                <a:cs typeface="B Titr" pitchFamily="2" charset="-78"/>
              </a:rPr>
              <a:t>2/1 هزار هکتار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027877" y="2869641"/>
            <a:ext cx="18288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مراتع</a:t>
            </a:r>
            <a:endParaRPr lang="fa-IR" sz="20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035544" y="3372754"/>
            <a:ext cx="1828800" cy="457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dirty="0">
                <a:solidFill>
                  <a:prstClr val="black"/>
                </a:solidFill>
                <a:cs typeface="B Titr" pitchFamily="2" charset="-78"/>
              </a:rPr>
              <a:t>30/929 هزار هکتار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445326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prstClr val="white"/>
                </a:solidFill>
                <a:cs typeface="B Titr" panose="00000700000000000000" pitchFamily="2" charset="-78"/>
              </a:rPr>
              <a:t>تعداد بهره برداران </a:t>
            </a:r>
            <a:endParaRPr lang="fa-IR" sz="2000" dirty="0">
              <a:solidFill>
                <a:prstClr val="white"/>
              </a:solidFill>
              <a:cs typeface="B Titr" pitchFamily="2" charset="-78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452992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dirty="0">
                <a:solidFill>
                  <a:prstClr val="black"/>
                </a:solidFill>
                <a:cs typeface="B Titr" pitchFamily="2" charset="-78"/>
              </a:rPr>
              <a:t>857 نفر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516283" y="3383805"/>
            <a:ext cx="1828800" cy="457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b="1" dirty="0">
                <a:solidFill>
                  <a:prstClr val="black"/>
                </a:solidFill>
                <a:cs typeface="B Titr" panose="00000700000000000000" pitchFamily="2" charset="-78"/>
              </a:rPr>
              <a:t>0/218 هزار هکتار</a:t>
            </a:r>
            <a:endParaRPr lang="fa-IR" sz="1600" dirty="0">
              <a:solidFill>
                <a:prstClr val="black"/>
              </a:solidFill>
              <a:cs typeface="B Titr" pitchFamily="2" charset="-78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827449" y="3393647"/>
            <a:ext cx="1828800" cy="457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500" dirty="0">
                <a:solidFill>
                  <a:prstClr val="black"/>
                </a:solidFill>
                <a:cs typeface="B Titr" pitchFamily="2" charset="-78"/>
              </a:rPr>
              <a:t>14/054 هزار هکتار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561361" y="4247625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dirty="0">
                <a:solidFill>
                  <a:sysClr val="windowText" lastClr="000000"/>
                </a:solidFill>
                <a:cs typeface="B Titr" pitchFamily="2" charset="-78"/>
              </a:rPr>
              <a:t>جمع </a:t>
            </a:r>
            <a:r>
              <a:rPr lang="fa-IR" sz="20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تولیدات باغی </a:t>
            </a:r>
            <a:endParaRPr lang="fa-IR" sz="20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569027" y="4792900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dirty="0">
                <a:solidFill>
                  <a:prstClr val="black"/>
                </a:solidFill>
                <a:cs typeface="B Titr" pitchFamily="2" charset="-78"/>
              </a:rPr>
              <a:t>0/367 هزار تن 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735698" y="4247625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dirty="0">
                <a:solidFill>
                  <a:sysClr val="windowText" lastClr="000000"/>
                </a:solidFill>
                <a:cs typeface="B Titr" pitchFamily="2" charset="-78"/>
              </a:rPr>
              <a:t>جمع تولیدات زراعی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743365" y="4792900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500" dirty="0">
                <a:solidFill>
                  <a:prstClr val="black"/>
                </a:solidFill>
                <a:cs typeface="B Titr" pitchFamily="2" charset="-78"/>
              </a:rPr>
              <a:t>22/583 هزار تن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1882283" y="4236580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dirty="0">
                <a:solidFill>
                  <a:sysClr val="windowText" lastClr="000000"/>
                </a:solidFill>
                <a:cs typeface="B Titr" pitchFamily="2" charset="-78"/>
              </a:rPr>
              <a:t>جمع تولیدات دامی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889950" y="4781855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500" dirty="0">
                <a:solidFill>
                  <a:prstClr val="black"/>
                </a:solidFill>
                <a:cs typeface="B Titr" pitchFamily="2" charset="-78"/>
              </a:rPr>
              <a:t>1/836 هزار تن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866696" y="5491846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dirty="0">
                <a:solidFill>
                  <a:sysClr val="windowText" lastClr="000000"/>
                </a:solidFill>
                <a:cs typeface="B Titr" pitchFamily="2" charset="-78"/>
              </a:rPr>
              <a:t>جمع کل </a:t>
            </a:r>
            <a:r>
              <a:rPr lang="fa-IR" sz="20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تولیدات </a:t>
            </a:r>
            <a:endParaRPr lang="fa-IR" sz="20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4874362" y="603712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dirty="0">
                <a:solidFill>
                  <a:prstClr val="black"/>
                </a:solidFill>
                <a:cs typeface="B Titr" pitchFamily="2" charset="-78"/>
              </a:rPr>
              <a:t>24/786 هزار تن 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319767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prstClr val="white"/>
                </a:solidFill>
                <a:cs typeface="B Titr" panose="00000700000000000000" pitchFamily="2" charset="-78"/>
              </a:rPr>
              <a:t>جمعیت </a:t>
            </a:r>
            <a:endParaRPr lang="fa-IR" sz="2000" dirty="0">
              <a:solidFill>
                <a:prstClr val="white"/>
              </a:solidFill>
              <a:cs typeface="B Titr" pitchFamily="2" charset="-78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634997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prstClr val="white"/>
                </a:solidFill>
                <a:cs typeface="B Titr" panose="00000700000000000000" pitchFamily="2" charset="-78"/>
              </a:rPr>
              <a:t>منابع آبی شهرستان </a:t>
            </a:r>
            <a:endParaRPr lang="fa-IR" sz="2000" dirty="0">
              <a:solidFill>
                <a:prstClr val="white"/>
              </a:solidFill>
              <a:cs typeface="B Titr" pitchFamily="2" charset="-78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9109559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dirty="0">
                <a:solidFill>
                  <a:prstClr val="white"/>
                </a:solidFill>
                <a:cs typeface="B Titr" pitchFamily="2" charset="-78"/>
              </a:rPr>
              <a:t>مساحت 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3457201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prstClr val="white"/>
                </a:solidFill>
                <a:cs typeface="B Titr" panose="00000700000000000000" pitchFamily="2" charset="-78"/>
              </a:rPr>
              <a:t>تعداد بهره برداران </a:t>
            </a:r>
            <a:endParaRPr lang="fa-IR" sz="2000" dirty="0">
              <a:solidFill>
                <a:prstClr val="white"/>
              </a:solidFill>
              <a:cs typeface="B Titr" pitchFamily="2" charset="-78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530926" y="2838530"/>
            <a:ext cx="18288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باغی</a:t>
            </a:r>
            <a:endParaRPr lang="fa-IR" sz="20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6342077" y="1625654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جمعیت </a:t>
            </a:r>
            <a:endParaRPr lang="fa-IR" sz="20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657307" y="1625654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منابع آبی شهرستان </a:t>
            </a:r>
            <a:endParaRPr lang="fa-IR" sz="20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9131869" y="1625654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dirty="0">
                <a:solidFill>
                  <a:sysClr val="windowText" lastClr="000000"/>
                </a:solidFill>
                <a:cs typeface="B Titr" pitchFamily="2" charset="-78"/>
              </a:rPr>
              <a:t>مساحت 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3479511" y="1625654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تعداد بهره برداران </a:t>
            </a:r>
            <a:endParaRPr lang="fa-IR" sz="20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9110812" y="2873618"/>
            <a:ext cx="210312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dirty="0">
                <a:solidFill>
                  <a:sysClr val="windowText" lastClr="000000"/>
                </a:solidFill>
                <a:cs typeface="B Titr" pitchFamily="2" charset="-78"/>
              </a:rPr>
              <a:t>کل اراضی کشاورزی  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859510" y="2848372"/>
            <a:ext cx="18288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dirty="0">
                <a:solidFill>
                  <a:sysClr val="windowText" lastClr="000000"/>
                </a:solidFill>
                <a:cs typeface="B Titr" pitchFamily="2" charset="-78"/>
              </a:rPr>
              <a:t>جنگل 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6381805" y="1625654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جمعیت </a:t>
            </a:r>
            <a:endParaRPr lang="fa-IR" sz="20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10867292" y="430479"/>
            <a:ext cx="1282130" cy="499668"/>
            <a:chOff x="10575929" y="788427"/>
            <a:chExt cx="1616072" cy="998481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788427"/>
              <a:ext cx="1301380" cy="998481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47" name="TextBox 46"/>
            <p:cNvSpPr txBox="1"/>
            <p:nvPr/>
          </p:nvSpPr>
          <p:spPr>
            <a:xfrm>
              <a:off x="10575929" y="1138825"/>
              <a:ext cx="1616072" cy="522764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algn="ctr" defTabSz="914241" rtl="1">
                <a:defRPr/>
              </a:pPr>
              <a:endParaRPr lang="fa-IR" sz="1100" dirty="0">
                <a:ln>
                  <a:solidFill>
                    <a:srgbClr val="90BC33">
                      <a:lumMod val="75000"/>
                    </a:srgbClr>
                  </a:solidFill>
                </a:ln>
                <a:solidFill>
                  <a:prstClr val="black"/>
                </a:solidFill>
                <a:cs typeface="B Titr" panose="00000700000000000000" pitchFamily="2" charset="-78"/>
              </a:endParaRPr>
            </a:p>
          </p:txBody>
        </p:sp>
      </p:grpSp>
      <p:sp>
        <p:nvSpPr>
          <p:cNvPr id="50" name="Rounded Rectangle 14">
            <a:extLst>
              <a:ext uri="{FF2B5EF4-FFF2-40B4-BE49-F238E27FC236}">
                <a16:creationId xmlns:a16="http://schemas.microsoft.com/office/drawing/2014/main" id="{CCA9A393-DC93-46A5-B57A-EC8925BBED0C}"/>
              </a:ext>
            </a:extLst>
          </p:cNvPr>
          <p:cNvSpPr/>
          <p:nvPr/>
        </p:nvSpPr>
        <p:spPr>
          <a:xfrm>
            <a:off x="362756" y="2876011"/>
            <a:ext cx="1828800" cy="457200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20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زراعی</a:t>
            </a:r>
          </a:p>
        </p:txBody>
      </p:sp>
      <p:sp>
        <p:nvSpPr>
          <p:cNvPr id="51" name="Rounded Rectangle 15">
            <a:extLst>
              <a:ext uri="{FF2B5EF4-FFF2-40B4-BE49-F238E27FC236}">
                <a16:creationId xmlns:a16="http://schemas.microsoft.com/office/drawing/2014/main" id="{97FFB946-609F-42ED-BBD3-C7CD37362364}"/>
              </a:ext>
            </a:extLst>
          </p:cNvPr>
          <p:cNvSpPr/>
          <p:nvPr/>
        </p:nvSpPr>
        <p:spPr>
          <a:xfrm>
            <a:off x="362756" y="3397550"/>
            <a:ext cx="1828800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fa-IR" sz="1600" b="1" dirty="0">
                <a:solidFill>
                  <a:prstClr val="black"/>
                </a:solidFill>
                <a:cs typeface="B Titr" panose="00000700000000000000" pitchFamily="2" charset="-78"/>
              </a:rPr>
              <a:t>0/588 هزار هکتار</a:t>
            </a:r>
            <a:endParaRPr lang="fa-IR" sz="1600" dirty="0">
              <a:solidFill>
                <a:prstClr val="black"/>
              </a:solidFill>
              <a:cs typeface="B Titr" pitchFamily="2" charset="-78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8CE551-635F-4179-B669-2C55494C6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53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5318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8955761"/>
              </p:ext>
            </p:extLst>
          </p:nvPr>
        </p:nvGraphicFramePr>
        <p:xfrm>
          <a:off x="166194" y="1114266"/>
          <a:ext cx="11521440" cy="3434414"/>
        </p:xfrm>
        <a:graphic>
          <a:graphicData uri="http://schemas.openxmlformats.org/drawingml/2006/table">
            <a:tbl>
              <a:tblPr rtl="1" firstRow="1" bandRow="1">
                <a:tableStyleId>{5FD0F851-EC5A-4D38-B0AD-8093EC10F338}</a:tableStyleId>
              </a:tblPr>
              <a:tblGrid>
                <a:gridCol w="17283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30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59450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دام و طیور</a:t>
                      </a:r>
                      <a:endParaRPr lang="en-US" sz="16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170 تن گوشت قرمز- 1550 تن شیرخام-67 تن گوشت طیور-49 تن تخم مرغ</a:t>
                      </a:r>
                      <a:r>
                        <a:rPr lang="fa-IR" sz="1600" b="1" dirty="0">
                          <a:solidFill>
                            <a:schemeClr val="accent6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		</a:t>
                      </a:r>
                    </a:p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accent6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		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8908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شیلات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صید ماهی 3756 تن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8908">
                <a:tc rowSpan="3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cs typeface="B Nazanin" panose="00000400000000000000" pitchFamily="2" charset="-78"/>
                        </a:rPr>
                        <a:t>زراعت</a:t>
                      </a:r>
                      <a:r>
                        <a:rPr lang="fa-IR" sz="1600" b="1" baseline="0" dirty="0">
                          <a:cs typeface="B Nazanin" panose="00000400000000000000" pitchFamily="2" charset="-78"/>
                        </a:rPr>
                        <a:t> و باغبانی</a:t>
                      </a:r>
                      <a:endParaRPr lang="fa-IR" sz="1600" b="1" dirty="0"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40 هکتار گندم دیم و  20 هکتار گندم آبی، کل تولید گندم 40 تن ، 10</a:t>
                      </a:r>
                      <a:r>
                        <a:rPr lang="fa-IR" sz="1600" b="1" baseline="0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هکتار جو آبی ، 20 هکتار جو دیم ، کل تولید جو 18 تن، 350 هکتار گوجه فرنگی تولید 19051 تن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8908">
                <a:tc vMerge="1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179 هکتار خرما با تولید 317 تن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8908">
                <a:tc vMerge="1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2 هکتار گلخانه و سایبان با ظرفیت تولید 505 تن گوجه فرنگی ، سبزی و گیاهان دارویی 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8908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cs typeface="B Nazanin" panose="00000400000000000000" pitchFamily="2" charset="-78"/>
                        </a:rPr>
                        <a:t>صنایع تبدیلی</a:t>
                      </a:r>
                      <a:endParaRPr lang="en-US" sz="1600" b="1" dirty="0"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cs typeface="B Nazanin" panose="00000400000000000000" pitchFamily="2" charset="-78"/>
                        </a:rPr>
                        <a:t>تعداد</a:t>
                      </a:r>
                      <a:r>
                        <a:rPr lang="fa-IR" sz="1600" b="1" baseline="0" dirty="0">
                          <a:cs typeface="B Nazanin" panose="00000400000000000000" pitchFamily="2" charset="-78"/>
                        </a:rPr>
                        <a:t> کل صنایع تبدیلی 1 واحد با ظرفیت 200 تن</a:t>
                      </a:r>
                      <a:endParaRPr lang="fa-IR" sz="1600" b="1" dirty="0">
                        <a:solidFill>
                          <a:schemeClr val="accent6"/>
                        </a:solidFill>
                        <a:cs typeface="B Nazanin" panose="00000400000000000000" pitchFamily="2" charset="-78"/>
                      </a:endParaRPr>
                    </a:p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accent6"/>
                          </a:solidFill>
                          <a:cs typeface="B Nazanin" panose="00000400000000000000" pitchFamily="2" charset="-78"/>
                        </a:rPr>
                        <a:t>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10867292" y="220216"/>
            <a:ext cx="1324708" cy="499773"/>
            <a:chOff x="10575929" y="488001"/>
            <a:chExt cx="1616072" cy="114395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488001"/>
              <a:ext cx="1301378" cy="998482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10575929" y="1138824"/>
              <a:ext cx="1616072" cy="493131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algn="ctr" defTabSz="914241" rtl="1">
                <a:defRPr/>
              </a:pPr>
              <a:endParaRPr lang="fa-IR" sz="800" dirty="0">
                <a:ln>
                  <a:solidFill>
                    <a:srgbClr val="90BC33">
                      <a:lumMod val="75000"/>
                    </a:srgbClr>
                  </a:solidFill>
                </a:ln>
                <a:solidFill>
                  <a:prstClr val="black"/>
                </a:solidFill>
                <a:cs typeface="B Titr" panose="00000700000000000000" pitchFamily="2" charset="-78"/>
              </a:endParaRPr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1766574" y="59639"/>
            <a:ext cx="8487280" cy="73131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21725" tIns="60862" rIns="121725" bIns="60862" rtlCol="1" anchor="ctr"/>
          <a:lstStyle/>
          <a:p>
            <a:pPr algn="ctr" defTabSz="1219080" rtl="1">
              <a:defRPr/>
            </a:pPr>
            <a:r>
              <a:rPr lang="fa-IR" sz="2800" kern="0" dirty="0">
                <a:solidFill>
                  <a:sysClr val="windowText" lastClr="000000"/>
                </a:solidFill>
                <a:latin typeface="Calibri"/>
                <a:cs typeface="B Titr" panose="00000700000000000000" pitchFamily="2" charset="-78"/>
              </a:rPr>
              <a:t>وضعیت کشاورزی شهرستان عسلویه در یک نگاه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3DD2236-BC35-459C-B36E-AE6404D12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54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28121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1046602" y="1587994"/>
          <a:ext cx="10453745" cy="3158788"/>
        </p:xfrm>
        <a:graphic>
          <a:graphicData uri="http://schemas.openxmlformats.org/drawingml/2006/table">
            <a:tbl>
              <a:tblPr rtl="1" firstRow="1" bandRow="1">
                <a:tableStyleId>{5FD0F851-EC5A-4D38-B0AD-8093EC10F338}</a:tableStyleId>
              </a:tblPr>
              <a:tblGrid>
                <a:gridCol w="104537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6396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پرورش دام سبک و سنگین</a:t>
                      </a:r>
                      <a:endParaRPr lang="en-US" sz="18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5615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گوجه فرنگی خارج از فصل</a:t>
                      </a:r>
                      <a:endParaRPr lang="en-US" sz="18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2259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پرورش شتر</a:t>
                      </a:r>
                      <a:endParaRPr lang="en-US" sz="18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2259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تولید خرما</a:t>
                      </a:r>
                      <a:endParaRPr lang="en-US" sz="18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2259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cs typeface="B Nazanin" panose="00000400000000000000" pitchFamily="2" charset="-78"/>
                        </a:rPr>
                        <a:t>وجود 5 اسکله جهت واردات و صادرات محصولات کشاورزی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10867292" y="448019"/>
            <a:ext cx="1324708" cy="543939"/>
            <a:chOff x="10575929" y="386908"/>
            <a:chExt cx="1616072" cy="124504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386908"/>
              <a:ext cx="1301378" cy="998482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10575929" y="1138824"/>
              <a:ext cx="1616072" cy="493131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algn="ctr" defTabSz="914241" rtl="1">
                <a:defRPr/>
              </a:pPr>
              <a:endParaRPr lang="fa-IR" sz="800" dirty="0">
                <a:ln>
                  <a:solidFill>
                    <a:srgbClr val="90BC33">
                      <a:lumMod val="75000"/>
                    </a:srgbClr>
                  </a:solidFill>
                </a:ln>
                <a:solidFill>
                  <a:prstClr val="black"/>
                </a:solidFill>
                <a:cs typeface="B Titr" panose="00000700000000000000" pitchFamily="2" charset="-78"/>
              </a:endParaRPr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1942844" y="354334"/>
            <a:ext cx="8487280" cy="73131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21725" tIns="60862" rIns="121725" bIns="60862" rtlCol="1" anchor="ctr"/>
          <a:lstStyle/>
          <a:p>
            <a:pPr algn="ctr" defTabSz="1219080" rtl="1">
              <a:defRPr/>
            </a:pPr>
            <a:r>
              <a:rPr lang="fa-IR" sz="2800" kern="0" dirty="0">
                <a:solidFill>
                  <a:sysClr val="windowText" lastClr="000000"/>
                </a:solidFill>
                <a:latin typeface="Calibri"/>
                <a:cs typeface="B Titr" panose="00000700000000000000" pitchFamily="2" charset="-78"/>
              </a:rPr>
              <a:t>مزیت های کشاورزی شهرستان عسلویه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3786654-6975-4FF6-AE25-08D0EB3B0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55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75610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634701" y="946969"/>
          <a:ext cx="11198711" cy="3283508"/>
        </p:xfrm>
        <a:graphic>
          <a:graphicData uri="http://schemas.openxmlformats.org/drawingml/2006/table">
            <a:tbl>
              <a:tblPr rtl="1" firstRow="1" bandRow="1">
                <a:tableStyleId>{5FD0F851-EC5A-4D38-B0AD-8093EC10F338}</a:tableStyleId>
              </a:tblPr>
              <a:tblGrid>
                <a:gridCol w="58316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67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1773"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Titr" panose="00000700000000000000" pitchFamily="2" charset="-78"/>
                        </a:rPr>
                        <a:t>چالش ها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Titr" panose="00000700000000000000" pitchFamily="2" charset="-78"/>
                        </a:rPr>
                        <a:t>راهکارها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398">
                <a:tc>
                  <a:txBody>
                    <a:bodyPr/>
                    <a:lstStyle/>
                    <a:p>
                      <a:pPr algn="r" rtl="1"/>
                      <a:r>
                        <a:rPr kumimoji="0" lang="fa-I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عدم حمایت مناسب و مستمر از کشاورزان در راستای صادرات محصولات کشاورزی</a:t>
                      </a:r>
                      <a:endParaRPr lang="fa-IR" sz="1600" b="1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عدم وضع ممنوعیت صادرات گوجه فرنگی به عنوان محصول اصلی صیفی منطقه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2827">
                <a:tc>
                  <a:txBody>
                    <a:bodyPr/>
                    <a:lstStyle/>
                    <a:p>
                      <a:pPr algn="ctr" rtl="1"/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کمبود نیروی انسانی در مدیریت شهرستان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تامین نیرو</a:t>
                      </a:r>
                      <a:endParaRPr kumimoji="0" 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4601"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B Nazanin" panose="00000400000000000000" pitchFamily="2" charset="-78"/>
                        </a:rPr>
                        <a:t>کمبود سوخت ماشین آلات کشاورزی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افزایش سهمیه سوخت</a:t>
                      </a:r>
                      <a:endParaRPr kumimoji="0" 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0909"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B Nazanin" panose="00000400000000000000" pitchFamily="2" charset="-78"/>
                        </a:rPr>
                        <a:t>عدم وجود تسهیلات بانکی مکفی جهت اعطاء به متقاضیان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تخصیص اعتبارات بانکی</a:t>
                      </a:r>
                      <a:endParaRPr kumimoji="0" 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11059296" y="277748"/>
            <a:ext cx="1132703" cy="442241"/>
            <a:chOff x="10575929" y="619689"/>
            <a:chExt cx="1616072" cy="101226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90622" y="619689"/>
              <a:ext cx="1301379" cy="998482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10575929" y="1138824"/>
              <a:ext cx="1616072" cy="493131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algn="ctr" defTabSz="914241" rtl="1">
                <a:defRPr/>
              </a:pPr>
              <a:endParaRPr lang="fa-IR" sz="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B Titr" panose="00000700000000000000" pitchFamily="2" charset="-78"/>
              </a:endParaRPr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1050323" y="165658"/>
            <a:ext cx="9910119" cy="6604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06" tIns="60853" rIns="121706" bIns="60853" rtlCol="1" anchor="ctr"/>
          <a:lstStyle/>
          <a:p>
            <a:pPr algn="ctr" defTabSz="1218870" rtl="1">
              <a:defRPr/>
            </a:pPr>
            <a:r>
              <a:rPr lang="fa-IR" sz="2800" kern="0" dirty="0">
                <a:solidFill>
                  <a:sysClr val="windowText" lastClr="000000"/>
                </a:solidFill>
                <a:latin typeface="Calibri"/>
                <a:cs typeface="B Titr" panose="00000700000000000000" pitchFamily="2" charset="-78"/>
              </a:rPr>
              <a:t>چالش ها و راهکارها شهرستان </a:t>
            </a:r>
            <a:r>
              <a:rPr lang="fa-IR" sz="2800" kern="0" dirty="0" err="1">
                <a:solidFill>
                  <a:sysClr val="windowText" lastClr="000000"/>
                </a:solidFill>
                <a:latin typeface="Calibri"/>
                <a:cs typeface="B Titr" panose="00000700000000000000" pitchFamily="2" charset="-78"/>
              </a:rPr>
              <a:t>عسلویه</a:t>
            </a:r>
            <a:endParaRPr lang="fa-IR" sz="2800" kern="0" dirty="0">
              <a:solidFill>
                <a:sysClr val="windowText" lastClr="000000"/>
              </a:solidFill>
              <a:latin typeface="Calibri"/>
              <a:cs typeface="B Titr" panose="00000700000000000000" pitchFamily="2" charset="-78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13E6C6-7637-44DC-9A28-1393E7B68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56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99663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que 25"/>
          <p:cNvSpPr/>
          <p:nvPr/>
        </p:nvSpPr>
        <p:spPr>
          <a:xfrm>
            <a:off x="3224054" y="221870"/>
            <a:ext cx="6822743" cy="719635"/>
          </a:xfrm>
          <a:prstGeom prst="plaqu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426" tIns="45718" rIns="91426" bIns="45718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« سیمای کشاورزی شهرستان </a:t>
            </a:r>
            <a:r>
              <a:rPr kumimoji="0" lang="fa-IR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کنگان</a:t>
            </a: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» 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238614" y="2087617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اطلاعات کلی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0575929" y="59639"/>
            <a:ext cx="1616071" cy="1039840"/>
            <a:chOff x="10575929" y="120449"/>
            <a:chExt cx="1616072" cy="1388155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120449"/>
              <a:ext cx="1301379" cy="998481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0" name="TextBox 9"/>
            <p:cNvSpPr txBox="1"/>
            <p:nvPr/>
          </p:nvSpPr>
          <p:spPr>
            <a:xfrm>
              <a:off x="10575929" y="1138824"/>
              <a:ext cx="1616072" cy="369780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1200" b="0" i="0" u="none" strike="noStrike" kern="1200" cap="none" spc="0" normalizeH="0" baseline="0" noProof="0" dirty="0">
                <a:ln w="0"/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43" name="Rounded Rectangle 42"/>
          <p:cNvSpPr/>
          <p:nvPr/>
        </p:nvSpPr>
        <p:spPr>
          <a:xfrm>
            <a:off x="238614" y="2697216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اطلاعات کشاورزی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233309" y="3306815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چالشها و فرصتها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238614" y="1538582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شامل بخش های :</a:t>
            </a:r>
          </a:p>
        </p:txBody>
      </p:sp>
      <p:sp>
        <p:nvSpPr>
          <p:cNvPr id="4" name="Flowchart: Multidocument 3"/>
          <p:cNvSpPr/>
          <p:nvPr/>
        </p:nvSpPr>
        <p:spPr>
          <a:xfrm>
            <a:off x="2414954" y="1959816"/>
            <a:ext cx="9619699" cy="4792676"/>
          </a:xfrm>
          <a:prstGeom prst="flowChartMultidocumen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ounded Rectangle 49">
            <a:extLst>
              <a:ext uri="{FF2B5EF4-FFF2-40B4-BE49-F238E27FC236}">
                <a16:creationId xmlns:a16="http://schemas.microsoft.com/office/drawing/2014/main" id="{4F2CF100-999A-0AEB-A05A-830E134F2B06}"/>
              </a:ext>
            </a:extLst>
          </p:cNvPr>
          <p:cNvSpPr/>
          <p:nvPr/>
        </p:nvSpPr>
        <p:spPr>
          <a:xfrm>
            <a:off x="3463290" y="1202299"/>
            <a:ext cx="6012180" cy="4967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5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بازدید استانی وزیر محترم جهاد کشاورزی </a:t>
            </a:r>
          </a:p>
        </p:txBody>
      </p:sp>
    </p:spTree>
    <p:extLst>
      <p:ext uri="{BB962C8B-B14F-4D97-AF65-F5344CB8AC3E}">
        <p14:creationId xmlns:p14="http://schemas.microsoft.com/office/powerpoint/2010/main" val="384559133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641614" y="183864"/>
            <a:ext cx="7315199" cy="762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مدیریت جهاد کشاورزی شهرستان </a:t>
            </a:r>
            <a:r>
              <a:rPr kumimoji="0" lang="fa-IR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کنگان</a:t>
            </a:r>
            <a:endParaRPr kumimoji="0" lang="fa-IR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anose="00000700000000000000" pitchFamily="2" charset="-7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438679" y="4595900"/>
            <a:ext cx="3436332" cy="47387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آقای مصطفی فرامرزی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470403" y="4080687"/>
            <a:ext cx="3424124" cy="42648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مدیر جهاد شهرستان </a:t>
            </a:r>
            <a:r>
              <a:rPr kumimoji="0" lang="fa-IR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کنگان</a:t>
            </a:r>
            <a:endParaRPr kumimoji="0" lang="fa-I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anose="00000700000000000000" pitchFamily="2" charset="-78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436103" y="5144844"/>
            <a:ext cx="3436332" cy="47387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مدرک تحصیلی </a:t>
            </a:r>
            <a:r>
              <a:rPr kumimoji="0" lang="fa-I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:فوق لیسانس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453863" y="5714175"/>
            <a:ext cx="3424124" cy="42648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رشته تحصیلی :زراعت اصلاح نباتات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451743" y="6236364"/>
            <a:ext cx="3436332" cy="47387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تاریخ انتصاب:1398/7/28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0867292" y="183864"/>
            <a:ext cx="1324708" cy="1019139"/>
            <a:chOff x="10575929" y="120449"/>
            <a:chExt cx="1616072" cy="137006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120449"/>
              <a:ext cx="1301379" cy="998481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1" name="TextBox 10"/>
            <p:cNvSpPr txBox="1"/>
            <p:nvPr/>
          </p:nvSpPr>
          <p:spPr>
            <a:xfrm>
              <a:off x="10575929" y="1138824"/>
              <a:ext cx="1616072" cy="351685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11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rebuchet MS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4470403" y="1405719"/>
            <a:ext cx="3424124" cy="25111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5C3B712-B0A2-4695-9C1D-B09478D85D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0702" y="1644741"/>
            <a:ext cx="1670449" cy="206062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9E784F-C2C9-4CF9-B4BA-91E8C98F3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58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00598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010579" y="253328"/>
            <a:ext cx="8367296" cy="76200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معرفی نمایندگان مجلس و  مسئولین شهرستان </a:t>
            </a:r>
            <a:r>
              <a:rPr kumimoji="0" lang="fa-IR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کنگان</a:t>
            </a:r>
            <a:endParaRPr kumimoji="0" lang="fa-IR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Titr" panose="00000700000000000000" pitchFamily="2" charset="-78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7865062" y="3628783"/>
            <a:ext cx="2731931" cy="542829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lvl="0" algn="ctr" defTabSz="914241" rtl="1">
              <a:defRPr/>
            </a:pPr>
            <a:r>
              <a:rPr lang="fa-IR" sz="16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رئیس کل دادگاه های عمومی و انقلاب</a:t>
            </a:r>
            <a:endParaRPr lang="fa-IR" sz="16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7865062" y="1838275"/>
            <a:ext cx="2731931" cy="835299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امام جمعه و نماینده ولی فقیه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4980947" y="3618360"/>
            <a:ext cx="2731931" cy="546726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شهردار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7865063" y="4194024"/>
            <a:ext cx="2731930" cy="4347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حسین مومنی پور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4980947" y="4247812"/>
            <a:ext cx="2731931" cy="3810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علی </a:t>
            </a:r>
            <a:r>
              <a:rPr lang="fa-IR" sz="1600" dirty="0">
                <a:solidFill>
                  <a:sysClr val="windowText" lastClr="000000"/>
                </a:solidFill>
                <a:latin typeface="Calibri"/>
                <a:cs typeface="B Titr" pitchFamily="2" charset="-78"/>
              </a:rPr>
              <a:t>س</a:t>
            </a:r>
            <a:r>
              <a:rPr kumimoji="0" lang="fa-IR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طحانیان</a:t>
            </a:r>
            <a:endParaRPr kumimoji="0" lang="fa-IR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sp>
        <p:nvSpPr>
          <p:cNvPr id="64" name="Rounded Rectangle 63"/>
          <p:cNvSpPr/>
          <p:nvPr/>
        </p:nvSpPr>
        <p:spPr>
          <a:xfrm>
            <a:off x="1707701" y="4194024"/>
            <a:ext cx="2731930" cy="4347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سرهنگ حمیدرضا حبیبی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1758677" y="1838275"/>
            <a:ext cx="2731931" cy="76281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فرماندار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1721667" y="2705187"/>
            <a:ext cx="2717964" cy="52260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احمد غریبی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4980948" y="1851986"/>
            <a:ext cx="2731931" cy="810072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نماینده مجلس شورای اسلامی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sp>
        <p:nvSpPr>
          <p:cNvPr id="68" name="Rounded Rectangle 67"/>
          <p:cNvSpPr/>
          <p:nvPr/>
        </p:nvSpPr>
        <p:spPr>
          <a:xfrm>
            <a:off x="4980949" y="2668584"/>
            <a:ext cx="2731930" cy="52759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موسی احمدی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7865063" y="2736800"/>
            <a:ext cx="2731930" cy="45937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محمود محمودی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1758677" y="3618360"/>
            <a:ext cx="2731931" cy="53340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فرمانده انتظامی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0867292" y="236963"/>
            <a:ext cx="1282130" cy="630471"/>
            <a:chOff x="10575929" y="401726"/>
            <a:chExt cx="1616072" cy="1259863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401726"/>
              <a:ext cx="1301380" cy="998481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7" name="TextBox 16"/>
            <p:cNvSpPr txBox="1"/>
            <p:nvPr/>
          </p:nvSpPr>
          <p:spPr>
            <a:xfrm>
              <a:off x="10575929" y="1138825"/>
              <a:ext cx="1616072" cy="522764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1100" b="0" i="0" u="none" strike="noStrike" kern="1200" cap="none" spc="0" normalizeH="0" baseline="0" noProof="0" dirty="0">
                <a:ln>
                  <a:solidFill>
                    <a:srgbClr val="90BC33">
                      <a:lumMod val="75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1211665-0715-4C32-832C-A91EC411B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A7D-E7FB-495E-82B3-E94CD1D3B817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59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458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5776057"/>
              </p:ext>
            </p:extLst>
          </p:nvPr>
        </p:nvGraphicFramePr>
        <p:xfrm>
          <a:off x="166194" y="1114266"/>
          <a:ext cx="11521440" cy="4647005"/>
        </p:xfrm>
        <a:graphic>
          <a:graphicData uri="http://schemas.openxmlformats.org/drawingml/2006/table">
            <a:tbl>
              <a:tblPr rtl="1" firstRow="1" bandRow="1">
                <a:tableStyleId>{5FD0F851-EC5A-4D38-B0AD-8093EC10F338}</a:tableStyleId>
              </a:tblPr>
              <a:tblGrid>
                <a:gridCol w="17283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30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51153">
                <a:tc rowSpan="3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دام و طیور</a:t>
                      </a:r>
                      <a:endParaRPr lang="en-US" sz="16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495 تن گوشت قرمز- 3780 تن شیرخام-6324 تن گوشت طیور-105 تن تخم مرغ-43 تن عسل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768">
                <a:tc vMerge="1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35 واحد مرغداری گوشتی به ظرفیت 1174600 قطعه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8908">
                <a:tc vMerge="1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33 زنبورستان با 3627 کندوی مدرن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8908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شیلات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121 مزرعه پرورش میگو (سایت شیف) با تولید 7880 تن–صید ماهی 37896 تن-صید میگو 807 تن		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8908">
                <a:tc rowSpan="3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cs typeface="B Nazanin" panose="00000400000000000000" pitchFamily="2" charset="-78"/>
                        </a:rPr>
                        <a:t>زراعت</a:t>
                      </a:r>
                      <a:r>
                        <a:rPr lang="fa-IR" sz="1600" b="1" baseline="0" dirty="0">
                          <a:cs typeface="B Nazanin" panose="00000400000000000000" pitchFamily="2" charset="-78"/>
                        </a:rPr>
                        <a:t> و باغبانی</a:t>
                      </a:r>
                      <a:endParaRPr lang="fa-IR" sz="1600" b="1" dirty="0"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cs typeface="B Nazanin" panose="00000400000000000000" pitchFamily="2" charset="-78"/>
                        </a:rPr>
                        <a:t>10700 هکتار گندم دیم و  1500 هکتار گندم آبی، کل تولید</a:t>
                      </a:r>
                      <a:r>
                        <a:rPr lang="fa-IR" sz="1600" b="1" baseline="0" dirty="0">
                          <a:cs typeface="B Nazanin" panose="00000400000000000000" pitchFamily="2" charset="-78"/>
                        </a:rPr>
                        <a:t> گندم 3675 تن</a:t>
                      </a:r>
                      <a:r>
                        <a:rPr lang="fa-IR" sz="1600" b="1" dirty="0">
                          <a:cs typeface="B Nazanin" panose="00000400000000000000" pitchFamily="2" charset="-78"/>
                        </a:rPr>
                        <a:t> ، 150 هکتار جو آبی ، 2000 هکتار جو دیم ، کل تولید جو 312 تن، 50 هکتار کلزا</a:t>
                      </a:r>
                      <a:r>
                        <a:rPr lang="fa-IR" sz="1600" b="1" baseline="0" dirty="0">
                          <a:cs typeface="B Nazanin" panose="00000400000000000000" pitchFamily="2" charset="-78"/>
                        </a:rPr>
                        <a:t> تولید 51 تن</a:t>
                      </a:r>
                      <a:endParaRPr lang="fa-IR" sz="1600" b="1" dirty="0"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8908">
                <a:tc vMerge="1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cs typeface="B Nazanin" panose="00000400000000000000" pitchFamily="2" charset="-78"/>
                        </a:rPr>
                        <a:t>560 هکتار خرما با تولید 1544 تن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8908">
                <a:tc vMerge="1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cs typeface="B Nazanin" panose="00000400000000000000" pitchFamily="2" charset="-78"/>
                        </a:rPr>
                        <a:t>13 هکتار گلخانه و سایبان با ظرفیت تولید 984 تن گوجه فرنگی ، سبزی و گیاهان دارویی 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8908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cs typeface="B Nazanin" panose="00000400000000000000" pitchFamily="2" charset="-78"/>
                        </a:rPr>
                        <a:t>صنایع تبدیلی</a:t>
                      </a:r>
                      <a:endParaRPr lang="en-US" sz="1600" b="1" dirty="0"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cs typeface="B Nazanin" panose="00000400000000000000" pitchFamily="2" charset="-78"/>
                        </a:rPr>
                        <a:t>تعداد</a:t>
                      </a:r>
                      <a:r>
                        <a:rPr lang="fa-IR" sz="1600" b="1" baseline="0" dirty="0">
                          <a:cs typeface="B Nazanin" panose="00000400000000000000" pitchFamily="2" charset="-78"/>
                        </a:rPr>
                        <a:t> کل صنایع تبدیلی 67 واحد با ظرفیت 288766 تن-تعداد 10 واحد فرآوری و بسته بندی خرما با ظرفیت 9860-1 </a:t>
                      </a:r>
                      <a:r>
                        <a:rPr lang="fa-IR" sz="1600" b="1" dirty="0">
                          <a:cs typeface="B Nazanin" panose="00000400000000000000" pitchFamily="2" charset="-78"/>
                        </a:rPr>
                        <a:t> واحد کشتارگاه با ظرفیت 4400 تن 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10867292" y="220216"/>
            <a:ext cx="1324708" cy="499773"/>
            <a:chOff x="10575929" y="488001"/>
            <a:chExt cx="1616072" cy="114395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488001"/>
              <a:ext cx="1301378" cy="998482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10575929" y="1138824"/>
              <a:ext cx="1616072" cy="493131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800" b="0" i="0" u="none" strike="noStrike" kern="1200" cap="none" spc="0" normalizeH="0" baseline="0" noProof="0" dirty="0">
                <a:ln>
                  <a:solidFill>
                    <a:srgbClr val="90BC33">
                      <a:lumMod val="75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1766574" y="59639"/>
            <a:ext cx="8487280" cy="73131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21725" tIns="60862" rIns="121725" bIns="60862" rtlCol="1" anchor="ctr"/>
          <a:lstStyle/>
          <a:p>
            <a:pPr marL="0" marR="0" lvl="0" indent="0" algn="ctr" defTabSz="121908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وضعیت کشاورزی شهرستان بوشهر در یک نگاه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FBDC85-0B99-4A2A-822C-08FEE7184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6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53125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68162" y="368869"/>
            <a:ext cx="8649729" cy="6604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09" tIns="60854" rIns="121709" bIns="60854" rtlCol="1" anchor="ctr"/>
          <a:lstStyle/>
          <a:p>
            <a:pPr marL="0" marR="0" lvl="0" indent="0" algn="ctr" defTabSz="12189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سیمای کشاورزی شهرستان </a:t>
            </a:r>
            <a:r>
              <a:rPr kumimoji="0" lang="fa-IR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کنگان</a:t>
            </a: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 »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307892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جمعیت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315559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107801 نفر</a:t>
            </a:r>
            <a:endParaRPr kumimoji="0" lang="fa-I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23122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منابع آبی شهرستان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097684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مساحت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4997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11/46 میلیون متر مکعب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105351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465 کیلومتر مربع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078751" y="3418893"/>
            <a:ext cx="2103120" cy="457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3/1 هزار هکتار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986025" y="2894027"/>
            <a:ext cx="18288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مراتع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993692" y="3397140"/>
            <a:ext cx="1828800" cy="457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37/083 هزار هکتار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445326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تعداد بهره برداران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452992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442 نفر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414833" y="3445459"/>
            <a:ext cx="1828800" cy="457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0/245 هزار هکتار</a:t>
            </a:r>
            <a:endParaRPr kumimoji="0" lang="fa-I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565362" y="3461055"/>
            <a:ext cx="1828800" cy="457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6/854 هزار هکتار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561361" y="4247625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جمع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تولیدات باغی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569027" y="4792900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1/24 هزار تن 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735698" y="4247625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جمع تولیدات زراعی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743365" y="4792900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24/45 هزار تن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1882283" y="4236580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جمع تولیدات دامی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889950" y="4781855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1/233 هزار تن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866696" y="5491846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جمع کل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تولیدات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4874362" y="603712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26/923 هزار تن 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319767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جمعیت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634997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منابع آبی شهرستان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9109559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مساحت 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3457201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تعداد بهره برداران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429476" y="2900184"/>
            <a:ext cx="18288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باغی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6342077" y="1625654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جمعیت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657307" y="1625654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منابع آبی شهرستان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9131869" y="1625654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مساحت 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3479511" y="1625654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تعداد بهره برداران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9110812" y="2873618"/>
            <a:ext cx="210312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کل اراضی کشاورزی  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597423" y="2915780"/>
            <a:ext cx="18288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جنگل 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6381805" y="1625654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جمعیت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10867292" y="441535"/>
            <a:ext cx="1282130" cy="499668"/>
            <a:chOff x="10575929" y="810520"/>
            <a:chExt cx="1616072" cy="998481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64270" y="810520"/>
              <a:ext cx="1301380" cy="998481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47" name="TextBox 46"/>
            <p:cNvSpPr txBox="1"/>
            <p:nvPr/>
          </p:nvSpPr>
          <p:spPr>
            <a:xfrm>
              <a:off x="10575929" y="1138825"/>
              <a:ext cx="1616072" cy="522764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1100" b="0" i="0" u="none" strike="noStrike" kern="1200" cap="none" spc="0" normalizeH="0" baseline="0" noProof="0" dirty="0">
                <a:ln>
                  <a:solidFill>
                    <a:srgbClr val="90BC33">
                      <a:lumMod val="75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50" name="Rounded Rectangle 14">
            <a:extLst>
              <a:ext uri="{FF2B5EF4-FFF2-40B4-BE49-F238E27FC236}">
                <a16:creationId xmlns:a16="http://schemas.microsoft.com/office/drawing/2014/main" id="{E36182DB-4405-4DC5-A41F-C303A57F495F}"/>
              </a:ext>
            </a:extLst>
          </p:cNvPr>
          <p:cNvSpPr/>
          <p:nvPr/>
        </p:nvSpPr>
        <p:spPr>
          <a:xfrm>
            <a:off x="362756" y="2876011"/>
            <a:ext cx="1828800" cy="457200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000" b="1" dirty="0">
                <a:solidFill>
                  <a:sysClr val="windowText" lastClr="000000"/>
                </a:solidFill>
                <a:latin typeface="Trebuchet MS"/>
                <a:cs typeface="B Titr" panose="00000700000000000000" pitchFamily="2" charset="-78"/>
              </a:rPr>
              <a:t>زراعی</a:t>
            </a:r>
          </a:p>
        </p:txBody>
      </p:sp>
      <p:sp>
        <p:nvSpPr>
          <p:cNvPr id="51" name="Rounded Rectangle 15">
            <a:extLst>
              <a:ext uri="{FF2B5EF4-FFF2-40B4-BE49-F238E27FC236}">
                <a16:creationId xmlns:a16="http://schemas.microsoft.com/office/drawing/2014/main" id="{4914E558-15D6-418D-87DD-EAAA5D6C0C19}"/>
              </a:ext>
            </a:extLst>
          </p:cNvPr>
          <p:cNvSpPr/>
          <p:nvPr/>
        </p:nvSpPr>
        <p:spPr>
          <a:xfrm>
            <a:off x="362756" y="3397550"/>
            <a:ext cx="1828800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0/767 هزار هکتار</a:t>
            </a:r>
            <a:endParaRPr kumimoji="0" lang="fa-I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F05014-1706-4295-86CA-7E50EF00D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60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82067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157684"/>
              </p:ext>
            </p:extLst>
          </p:nvPr>
        </p:nvGraphicFramePr>
        <p:xfrm>
          <a:off x="166194" y="1114266"/>
          <a:ext cx="11521440" cy="4953823"/>
        </p:xfrm>
        <a:graphic>
          <a:graphicData uri="http://schemas.openxmlformats.org/drawingml/2006/table">
            <a:tbl>
              <a:tblPr rtl="1" firstRow="1" bandRow="1">
                <a:tableStyleId>{5FD0F851-EC5A-4D38-B0AD-8093EC10F338}</a:tableStyleId>
              </a:tblPr>
              <a:tblGrid>
                <a:gridCol w="17283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30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51153">
                <a:tc rowSpan="3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دام و طیور</a:t>
                      </a:r>
                      <a:endParaRPr lang="en-US" sz="16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220 تن گوشت قرمز- 714 تن شیرخام-250  تن گوشت طیور-35 تن  تخم مرغ-14 تن عسل	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8798">
                <a:tc vMerge="1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 واحد مرغداری گوشتی به ظرفیت  36000 قطعه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8908">
                <a:tc vMerge="1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12 زنبورستان با 996 کندوی مدرن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8908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شیلات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صید ماهی 11811 تن-صید میگو 19 تن</a:t>
                      </a:r>
                      <a:endParaRPr lang="fa-IR" sz="1600" b="1" dirty="0">
                        <a:solidFill>
                          <a:schemeClr val="accent6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8908">
                <a:tc rowSpan="3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cs typeface="B Nazanin" panose="00000400000000000000" pitchFamily="2" charset="-78"/>
                        </a:rPr>
                        <a:t>زراعت</a:t>
                      </a:r>
                      <a:r>
                        <a:rPr lang="fa-IR" sz="1600" b="1" baseline="0" dirty="0">
                          <a:cs typeface="B Nazanin" panose="00000400000000000000" pitchFamily="2" charset="-78"/>
                        </a:rPr>
                        <a:t> و باغبانی</a:t>
                      </a:r>
                      <a:endParaRPr lang="fa-IR" sz="1600" b="1" dirty="0"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200 هکتار گندم دیم و  20 هکتار گندم آبی، کل تولید گندم 46 تن ، 10 هکتار جو آبی ، 40 هکتار جو دیم ، کل تولید جو 20 تن، 400 هکتار گوجه فرنگی</a:t>
                      </a:r>
                      <a:r>
                        <a:rPr lang="fa-IR" sz="1600" b="1" baseline="0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تولید 22200 تن</a:t>
                      </a:r>
                      <a:endParaRPr lang="fa-IR" sz="1600" b="1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8908">
                <a:tc vMerge="1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126 هکتار خرما با تولید 337 تن-82 هکتار مرکبات با تولید 669 تن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8908">
                <a:tc vMerge="1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3 هکتار گلخانه و سایبان با ظرفیت تولید 701 تن گوجه فرنگی ، سبزی و گیاهان دارویی 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8908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cs typeface="B Nazanin" panose="00000400000000000000" pitchFamily="2" charset="-78"/>
                        </a:rPr>
                        <a:t>صنایع تبدیلی</a:t>
                      </a:r>
                      <a:endParaRPr lang="en-US" sz="1600" b="1" dirty="0"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cs typeface="B Nazanin" panose="00000400000000000000" pitchFamily="2" charset="-78"/>
                        </a:rPr>
                        <a:t>تعداد</a:t>
                      </a:r>
                      <a:r>
                        <a:rPr lang="fa-IR" sz="1600" b="1" baseline="0" dirty="0">
                          <a:cs typeface="B Nazanin" panose="00000400000000000000" pitchFamily="2" charset="-78"/>
                        </a:rPr>
                        <a:t> کل صنایع تبدیلی 10 واحد با ظرفیت 11350 تن</a:t>
                      </a:r>
                      <a:endParaRPr lang="fa-IR" sz="1600" b="1" dirty="0">
                        <a:solidFill>
                          <a:schemeClr val="accent6"/>
                        </a:solidFill>
                        <a:cs typeface="B Nazanin" panose="00000400000000000000" pitchFamily="2" charset="-78"/>
                      </a:endParaRPr>
                    </a:p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accent6"/>
                          </a:solidFill>
                          <a:cs typeface="B Nazanin" panose="00000400000000000000" pitchFamily="2" charset="-78"/>
                        </a:rPr>
                        <a:t>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10867292" y="220216"/>
            <a:ext cx="1324708" cy="499773"/>
            <a:chOff x="10575929" y="488001"/>
            <a:chExt cx="1616072" cy="114395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488001"/>
              <a:ext cx="1301378" cy="998482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10575929" y="1138824"/>
              <a:ext cx="1616072" cy="493131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algn="ctr" defTabSz="914241" rtl="1">
                <a:defRPr/>
              </a:pPr>
              <a:endParaRPr lang="fa-IR" sz="800" dirty="0">
                <a:ln>
                  <a:solidFill>
                    <a:srgbClr val="90BC33">
                      <a:lumMod val="75000"/>
                    </a:srgbClr>
                  </a:solidFill>
                </a:ln>
                <a:solidFill>
                  <a:prstClr val="black"/>
                </a:solidFill>
                <a:cs typeface="B Titr" panose="00000700000000000000" pitchFamily="2" charset="-78"/>
              </a:endParaRPr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1766574" y="59639"/>
            <a:ext cx="8487280" cy="73131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21725" tIns="60862" rIns="121725" bIns="60862" rtlCol="1" anchor="ctr"/>
          <a:lstStyle/>
          <a:p>
            <a:pPr algn="ctr" defTabSz="1219080" rtl="1">
              <a:defRPr/>
            </a:pPr>
            <a:r>
              <a:rPr lang="fa-IR" sz="2800" kern="0" dirty="0">
                <a:solidFill>
                  <a:sysClr val="windowText" lastClr="000000"/>
                </a:solidFill>
                <a:latin typeface="Calibri"/>
                <a:cs typeface="B Titr" panose="00000700000000000000" pitchFamily="2" charset="-78"/>
              </a:rPr>
              <a:t>وضعیت کشاورزی شهرستان کنگان در یک نگاه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4030F10-B6A0-4EE8-BFD7-DF98BEE97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61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27698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3400811"/>
              </p:ext>
            </p:extLst>
          </p:nvPr>
        </p:nvGraphicFramePr>
        <p:xfrm>
          <a:off x="925417" y="1599010"/>
          <a:ext cx="10486795" cy="3366313"/>
        </p:xfrm>
        <a:graphic>
          <a:graphicData uri="http://schemas.openxmlformats.org/drawingml/2006/table">
            <a:tbl>
              <a:tblPr rtl="1" firstRow="1" bandRow="1">
                <a:tableStyleId>{5FD0F851-EC5A-4D38-B0AD-8093EC10F338}</a:tableStyleId>
              </a:tblPr>
              <a:tblGrid>
                <a:gridCol w="104867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70465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تولید گوجه فرنگی خارج از فصل</a:t>
                      </a:r>
                      <a:endParaRPr lang="en-US" sz="18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641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پرورش دام سبک و سنگین</a:t>
                      </a:r>
                      <a:endParaRPr lang="en-US" sz="18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3069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پرورش آبزیان</a:t>
                      </a:r>
                      <a:endParaRPr lang="en-US" sz="18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3069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پرورش زنبور عسل</a:t>
                      </a:r>
                      <a:endParaRPr lang="en-US" sz="18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3069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cs typeface="B Nazanin" panose="00000400000000000000" pitchFamily="2" charset="-78"/>
                        </a:rPr>
                        <a:t>وجود اسکله های صادراتی و </a:t>
                      </a:r>
                      <a:r>
                        <a:rPr lang="fa-IR" sz="1800" b="1" dirty="0" err="1">
                          <a:cs typeface="B Nazanin" panose="00000400000000000000" pitchFamily="2" charset="-78"/>
                        </a:rPr>
                        <a:t>وارداتی</a:t>
                      </a:r>
                      <a:r>
                        <a:rPr lang="fa-IR" sz="1800" b="1" dirty="0">
                          <a:cs typeface="B Nazanin" panose="00000400000000000000" pitchFamily="2" charset="-78"/>
                        </a:rPr>
                        <a:t> محصولات کشاورزی و </a:t>
                      </a:r>
                      <a:r>
                        <a:rPr lang="fa-IR" sz="1800" b="1" dirty="0" err="1">
                          <a:cs typeface="B Nazanin" panose="00000400000000000000" pitchFamily="2" charset="-78"/>
                        </a:rPr>
                        <a:t>ابزی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10867292" y="207184"/>
            <a:ext cx="1324708" cy="512805"/>
            <a:chOff x="10575929" y="458172"/>
            <a:chExt cx="1616072" cy="117378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458172"/>
              <a:ext cx="1301378" cy="998482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10575929" y="1138824"/>
              <a:ext cx="1616072" cy="493131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800" b="0" i="0" u="none" strike="noStrike" kern="1200" cap="none" spc="0" normalizeH="0" baseline="0" noProof="0" dirty="0">
                <a:ln>
                  <a:solidFill>
                    <a:srgbClr val="90BC33">
                      <a:lumMod val="75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1810641" y="246614"/>
            <a:ext cx="8487280" cy="73131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21725" tIns="60862" rIns="121725" bIns="60862" rtlCol="1" anchor="ctr"/>
          <a:lstStyle/>
          <a:p>
            <a:pPr marL="0" marR="0" lvl="0" indent="0" algn="ctr" defTabSz="121908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مزیت های کشاورزی شهرستان کنگان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D4A1D8D-DD2C-442B-842C-64D4DBF79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62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31776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432973"/>
              </p:ext>
            </p:extLst>
          </p:nvPr>
        </p:nvGraphicFramePr>
        <p:xfrm>
          <a:off x="634701" y="946969"/>
          <a:ext cx="11198711" cy="5046208"/>
        </p:xfrm>
        <a:graphic>
          <a:graphicData uri="http://schemas.openxmlformats.org/drawingml/2006/table">
            <a:tbl>
              <a:tblPr rtl="1" firstRow="1" bandRow="1">
                <a:tableStyleId>{5FD0F851-EC5A-4D38-B0AD-8093EC10F338}</a:tableStyleId>
              </a:tblPr>
              <a:tblGrid>
                <a:gridCol w="58316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67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5118"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Titr" panose="00000700000000000000" pitchFamily="2" charset="-78"/>
                        </a:rPr>
                        <a:t>چالش ها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Titr" panose="00000700000000000000" pitchFamily="2" charset="-78"/>
                        </a:rPr>
                        <a:t>راهکارها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878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عدم حمایت مناسب و مستمر از کشاورزان در راستای صادرات محصولات کشاورزی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عدم وضع ممنوعیت صادرات گوجه فرنگی به عنوان محصول اصلی صیفی منطقه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009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عدم پرداخت به موقع بیمه خسارت وارده به محصولات کشاورزی ناشی از حوادث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غیرمترقبه</a:t>
                      </a:r>
                      <a:endParaRPr lang="fa-IR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پرداخت تسهیلات ارزان قیمت با دوره بازپرداخت  بلند مدت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0808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عدم اعطاء تسهیلات مکفی جهت خرید دام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پرواری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واحدهای صنعتی و خرید دام جایگزین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دامداری‌های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سنتی با توجه به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خشکسالی‌های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اخیر و کاهش شدید جمعیت دام مولد در منطقه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پرداخت تسهیلات ارزان قیمت با دوره بازپرداخت  بلند مدت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11315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عدم توجه کافی به پرداخت تسهیلات جهت احداث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گلخانه‌ها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باتوجه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به کمبود شدید آب در منطقه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اعطاء تسهیلات ارزان قیمت، مکفی و دراز مدت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0009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پیگیری مسایل و مشکلات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بوجود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آمده بین بانک کشاورزی و شرکت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تراکتورسازی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در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سال‌های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اخیر در راستای اعطاء تسهیلات خرید تراکتور به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بهره‌برداران</a:t>
                      </a:r>
                      <a:endParaRPr lang="fa-IR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همخوانی و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بروزرسانی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قیمت درج شده در سامانه 124 و فاکتور صادر شده توسط شرکت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تراکتورسازی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11059296" y="277748"/>
            <a:ext cx="1132703" cy="442241"/>
            <a:chOff x="10575929" y="619689"/>
            <a:chExt cx="1616072" cy="101226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4" y="619689"/>
              <a:ext cx="1301379" cy="998482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10575929" y="1138824"/>
              <a:ext cx="1616072" cy="493131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rebuchet MS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1050323" y="165658"/>
            <a:ext cx="9910119" cy="6604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06" tIns="60853" rIns="121706" bIns="60853" rtlCol="1" anchor="ctr"/>
          <a:lstStyle/>
          <a:p>
            <a:pPr marL="0" marR="0" lvl="0" indent="0" algn="ctr" defTabSz="121887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چالش ها و راهکارها شهرستان </a:t>
            </a:r>
            <a:r>
              <a:rPr kumimoji="0" lang="fa-IR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کنگان</a:t>
            </a:r>
            <a:endParaRPr kumimoji="0" lang="fa-IR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anose="00000700000000000000" pitchFamily="2" charset="-78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D561CE-3831-4732-A6F1-43F926E24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63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08310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que 25"/>
          <p:cNvSpPr/>
          <p:nvPr/>
        </p:nvSpPr>
        <p:spPr>
          <a:xfrm>
            <a:off x="3224054" y="221870"/>
            <a:ext cx="6822743" cy="719635"/>
          </a:xfrm>
          <a:prstGeom prst="plaqu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426" tIns="45718" rIns="91426" bIns="45718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« سیمای کشاورزی شهرستان </a:t>
            </a:r>
            <a:r>
              <a:rPr kumimoji="0" lang="fa-IR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گناوه</a:t>
            </a: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» 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238614" y="2087617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اطلاعات کلی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0575929" y="221870"/>
            <a:ext cx="1616071" cy="877609"/>
            <a:chOff x="10575929" y="337022"/>
            <a:chExt cx="1616072" cy="1171582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337022"/>
              <a:ext cx="1301379" cy="998481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0" name="TextBox 9"/>
            <p:cNvSpPr txBox="1"/>
            <p:nvPr/>
          </p:nvSpPr>
          <p:spPr>
            <a:xfrm>
              <a:off x="10575929" y="1138824"/>
              <a:ext cx="1616072" cy="369780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1200" b="0" i="0" u="none" strike="noStrike" kern="1200" cap="none" spc="0" normalizeH="0" baseline="0" noProof="0" dirty="0">
                <a:ln w="0"/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43" name="Rounded Rectangle 42"/>
          <p:cNvSpPr/>
          <p:nvPr/>
        </p:nvSpPr>
        <p:spPr>
          <a:xfrm>
            <a:off x="238614" y="2697216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اطلاعات کشاورزی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233309" y="3306815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چالشها و فرصتها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238614" y="1538582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شامل بخش های :</a:t>
            </a:r>
          </a:p>
        </p:txBody>
      </p:sp>
      <p:sp>
        <p:nvSpPr>
          <p:cNvPr id="4" name="Flowchart: Multidocument 3"/>
          <p:cNvSpPr/>
          <p:nvPr/>
        </p:nvSpPr>
        <p:spPr>
          <a:xfrm>
            <a:off x="2414954" y="1959816"/>
            <a:ext cx="9619699" cy="4792676"/>
          </a:xfrm>
          <a:prstGeom prst="flowChartMultidocumen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ounded Rectangle 49">
            <a:extLst>
              <a:ext uri="{FF2B5EF4-FFF2-40B4-BE49-F238E27FC236}">
                <a16:creationId xmlns:a16="http://schemas.microsoft.com/office/drawing/2014/main" id="{4F2CF100-999A-0AEB-A05A-830E134F2B06}"/>
              </a:ext>
            </a:extLst>
          </p:cNvPr>
          <p:cNvSpPr/>
          <p:nvPr/>
        </p:nvSpPr>
        <p:spPr>
          <a:xfrm>
            <a:off x="3463290" y="1202299"/>
            <a:ext cx="6012180" cy="4967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5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بازدید استانی وزیر محترم جهاد کشاورزی </a:t>
            </a:r>
          </a:p>
        </p:txBody>
      </p:sp>
    </p:spTree>
    <p:extLst>
      <p:ext uri="{BB962C8B-B14F-4D97-AF65-F5344CB8AC3E}">
        <p14:creationId xmlns:p14="http://schemas.microsoft.com/office/powerpoint/2010/main" val="416732239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641614" y="183864"/>
            <a:ext cx="7315199" cy="762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مدیریت جهاد کشاورزی شهرستان </a:t>
            </a:r>
            <a:r>
              <a:rPr kumimoji="0" lang="fa-IR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گناوه</a:t>
            </a:r>
            <a:endParaRPr kumimoji="0" lang="fa-IR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anose="00000700000000000000" pitchFamily="2" charset="-7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438679" y="4595900"/>
            <a:ext cx="3436332" cy="47387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آقای عباس تخم افشان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470403" y="4080687"/>
            <a:ext cx="3424124" cy="42648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مدیر جهاد شهرستان </a:t>
            </a:r>
            <a:r>
              <a:rPr kumimoji="0" lang="fa-IR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گناوه</a:t>
            </a:r>
            <a:endParaRPr kumimoji="0" lang="fa-I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anose="00000700000000000000" pitchFamily="2" charset="-78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436103" y="5144844"/>
            <a:ext cx="3436332" cy="47387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مدرک تحصیلی </a:t>
            </a:r>
            <a:r>
              <a:rPr kumimoji="0" lang="fa-I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:دکتری(معادل)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436103" y="5714175"/>
            <a:ext cx="3441884" cy="42648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رشته تحصیلی :</a:t>
            </a:r>
            <a:r>
              <a:rPr lang="fa-IR" sz="1600" kern="0" dirty="0">
                <a:solidFill>
                  <a:prstClr val="black"/>
                </a:solidFill>
                <a:latin typeface="Trebuchet MS"/>
                <a:cs typeface="B Titr" panose="00000700000000000000" pitchFamily="2" charset="-78"/>
              </a:rPr>
              <a:t>منابع طبیعی</a:t>
            </a:r>
            <a:r>
              <a:rPr kumimoji="0" lang="fa-I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-</a:t>
            </a:r>
            <a:r>
              <a:rPr kumimoji="0" lang="fa-IR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آبخیز</a:t>
            </a:r>
            <a:r>
              <a:rPr kumimoji="0" lang="fa-I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 داری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451743" y="6236364"/>
            <a:ext cx="3436332" cy="47387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تاریخ انتصاب :1399/6/22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0867292" y="144622"/>
            <a:ext cx="1324708" cy="934156"/>
            <a:chOff x="10575929" y="234694"/>
            <a:chExt cx="1616072" cy="125581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234694"/>
              <a:ext cx="1301378" cy="998482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1" name="TextBox 10"/>
            <p:cNvSpPr txBox="1"/>
            <p:nvPr/>
          </p:nvSpPr>
          <p:spPr>
            <a:xfrm>
              <a:off x="10575929" y="1138824"/>
              <a:ext cx="1616072" cy="351685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11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rebuchet MS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4470403" y="1405719"/>
            <a:ext cx="3424124" cy="25111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323CBD-6BFA-4EA1-B97E-555EE7A913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3053" y="1523834"/>
            <a:ext cx="2645893" cy="409463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8BC003-0C8A-47B4-93B7-942C44A0D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65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641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988545" y="225870"/>
            <a:ext cx="8367296" cy="76200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معرفی نمایندگان مجلس و  مسئولین شهرستان </a:t>
            </a:r>
            <a:r>
              <a:rPr kumimoji="0" lang="fa-IR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گناوه</a:t>
            </a:r>
            <a:endParaRPr kumimoji="0" lang="fa-IR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Titr" panose="00000700000000000000" pitchFamily="2" charset="-78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7865062" y="3628783"/>
            <a:ext cx="2731931" cy="542829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lvl="0" algn="ctr" defTabSz="914241" rtl="1">
              <a:defRPr/>
            </a:pPr>
            <a:r>
              <a:rPr lang="fa-IR" sz="1600" b="1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رئیس کل دادگاه های عمومی و انقلاب</a:t>
            </a:r>
            <a:endParaRPr lang="fa-IR" sz="1600" dirty="0">
              <a:solidFill>
                <a:sysClr val="windowText" lastClr="000000"/>
              </a:solidFill>
              <a:cs typeface="B Titr" pitchFamily="2" charset="-78"/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7865062" y="1838275"/>
            <a:ext cx="2731931" cy="835299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امام جمعه و نماینده ولی فقیه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4980947" y="3618360"/>
            <a:ext cx="2731931" cy="546726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شهردار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7865063" y="4194024"/>
            <a:ext cx="2731930" cy="4347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رضا حاجب فرد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4980947" y="4247812"/>
            <a:ext cx="2731931" cy="3810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محمد حسن محمدی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1707701" y="4194024"/>
            <a:ext cx="2731930" cy="4347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سرهنگ حسین </a:t>
            </a:r>
            <a:r>
              <a:rPr kumimoji="0" lang="fa-IR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غضنفری</a:t>
            </a:r>
            <a:endParaRPr kumimoji="0" lang="fa-IR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1758677" y="1838275"/>
            <a:ext cx="2731931" cy="76281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فرماندار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1721667" y="2705187"/>
            <a:ext cx="2717964" cy="52260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دانیال</a:t>
            </a: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 اسفندیاری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4980948" y="1851986"/>
            <a:ext cx="2731931" cy="810072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نماینده مجلس شورای اسلامی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sp>
        <p:nvSpPr>
          <p:cNvPr id="68" name="Rounded Rectangle 67"/>
          <p:cNvSpPr/>
          <p:nvPr/>
        </p:nvSpPr>
        <p:spPr>
          <a:xfrm>
            <a:off x="4980949" y="2668584"/>
            <a:ext cx="2731930" cy="52759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جعفر </a:t>
            </a:r>
            <a:r>
              <a:rPr kumimoji="0" lang="fa-IR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پورکبگانی</a:t>
            </a:r>
            <a:endParaRPr kumimoji="0" lang="fa-IR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sp>
        <p:nvSpPr>
          <p:cNvPr id="69" name="Rounded Rectangle 68"/>
          <p:cNvSpPr/>
          <p:nvPr/>
        </p:nvSpPr>
        <p:spPr>
          <a:xfrm>
            <a:off x="7865063" y="2736800"/>
            <a:ext cx="2731930" cy="45937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سید </a:t>
            </a:r>
            <a:r>
              <a:rPr kumimoji="0" lang="fa-IR" sz="15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عبدالهادی</a:t>
            </a:r>
            <a:r>
              <a:rPr kumimoji="0" lang="fa-IR" sz="1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 رکنی حسینی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1758677" y="3618360"/>
            <a:ext cx="2731931" cy="53340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فرمانده انتظامی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0867292" y="293008"/>
            <a:ext cx="1282130" cy="574426"/>
            <a:chOff x="10575929" y="513720"/>
            <a:chExt cx="1616072" cy="1147869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75929" y="513720"/>
              <a:ext cx="1301380" cy="998481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7" name="TextBox 16"/>
            <p:cNvSpPr txBox="1"/>
            <p:nvPr/>
          </p:nvSpPr>
          <p:spPr>
            <a:xfrm>
              <a:off x="10575929" y="1138825"/>
              <a:ext cx="1616072" cy="522764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1100" b="0" i="0" u="none" strike="noStrike" kern="1200" cap="none" spc="0" normalizeH="0" baseline="0" noProof="0" dirty="0">
                <a:ln>
                  <a:solidFill>
                    <a:srgbClr val="90BC33">
                      <a:lumMod val="75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9F5A3A-7C92-4D23-90E9-50C4E40DE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A7D-E7FB-495E-82B3-E94CD1D3B817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66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00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68162" y="368869"/>
            <a:ext cx="8649729" cy="6604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09" tIns="60854" rIns="121709" bIns="60854" rtlCol="1" anchor="ctr"/>
          <a:lstStyle/>
          <a:p>
            <a:pPr marL="0" marR="0" lvl="0" indent="0" algn="ctr" defTabSz="12189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سیمای کشاورزی شهرستان </a:t>
            </a:r>
            <a:r>
              <a:rPr kumimoji="0" lang="fa-IR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گناوه</a:t>
            </a: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 »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307892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جمعیت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315559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102884 نفر</a:t>
            </a:r>
            <a:endParaRPr kumimoji="0" lang="fa-I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23122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منابع آبی شهرستان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097684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مساحت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4997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65/81 میلیون متر مکعب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105351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1889 کیلومتر مربع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078751" y="3418893"/>
            <a:ext cx="2103120" cy="457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40/6 هزار هکتار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067605" y="2859642"/>
            <a:ext cx="18288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مراتع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075272" y="3362755"/>
            <a:ext cx="1828800" cy="457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52/338 هزار هکتار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445326" y="1656826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تعداد بهره برداران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452992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6387 نفر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716508" y="3357806"/>
            <a:ext cx="1828800" cy="457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1/651 هزار هکتار</a:t>
            </a:r>
            <a:endParaRPr kumimoji="0" lang="fa-I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990551" y="3372474"/>
            <a:ext cx="1828800" cy="457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3/331 هزار هکتار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561361" y="4247625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جمع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تولیدات باغی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569027" y="4792900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6/844 هزار تن 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735698" y="4247625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جمع تولیدات زراعی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743365" y="4792900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7/056 هزار تن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1882283" y="4236580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جمع تولیدات دامی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889950" y="4781855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11/404 هزار تن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866696" y="5491846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جمع کل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تولیدات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4874362" y="603712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25/304 هزار تن 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319767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جمعیت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634997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منابع آبی شهرستان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9109559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مساحت 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3457201" y="1625654"/>
            <a:ext cx="2514600" cy="457200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تعداد بهره برداران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731151" y="2812531"/>
            <a:ext cx="18288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باغی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6342077" y="1625654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جمعیت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657307" y="1625654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منابع آبی شهرستان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9131869" y="1625654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مساحت 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3479511" y="1625654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تعداد بهره برداران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9110812" y="2873618"/>
            <a:ext cx="210312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کل اراضی کشاورزی  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5022612" y="2827199"/>
            <a:ext cx="18288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جنگل 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6381805" y="1625654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جمعیت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10867292" y="489428"/>
            <a:ext cx="1282130" cy="499668"/>
            <a:chOff x="10575929" y="906224"/>
            <a:chExt cx="1616072" cy="998481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906224"/>
              <a:ext cx="1301380" cy="998481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47" name="TextBox 46"/>
            <p:cNvSpPr txBox="1"/>
            <p:nvPr/>
          </p:nvSpPr>
          <p:spPr>
            <a:xfrm>
              <a:off x="10575929" y="1138825"/>
              <a:ext cx="1616072" cy="522764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1100" b="0" i="0" u="none" strike="noStrike" kern="1200" cap="none" spc="0" normalizeH="0" baseline="0" noProof="0" dirty="0">
                <a:ln>
                  <a:solidFill>
                    <a:srgbClr val="90BC33">
                      <a:lumMod val="75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50" name="Rounded Rectangle 14">
            <a:extLst>
              <a:ext uri="{FF2B5EF4-FFF2-40B4-BE49-F238E27FC236}">
                <a16:creationId xmlns:a16="http://schemas.microsoft.com/office/drawing/2014/main" id="{F44F4111-CDE7-4B1D-B50C-8465159E83E7}"/>
              </a:ext>
            </a:extLst>
          </p:cNvPr>
          <p:cNvSpPr/>
          <p:nvPr/>
        </p:nvSpPr>
        <p:spPr>
          <a:xfrm>
            <a:off x="362756" y="2876011"/>
            <a:ext cx="1828800" cy="457200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000" b="1" dirty="0">
                <a:solidFill>
                  <a:sysClr val="windowText" lastClr="000000"/>
                </a:solidFill>
                <a:latin typeface="Trebuchet MS"/>
                <a:cs typeface="B Titr" panose="00000700000000000000" pitchFamily="2" charset="-78"/>
              </a:rPr>
              <a:t>زراعی</a:t>
            </a:r>
          </a:p>
        </p:txBody>
      </p:sp>
      <p:sp>
        <p:nvSpPr>
          <p:cNvPr id="51" name="Rounded Rectangle 15">
            <a:extLst>
              <a:ext uri="{FF2B5EF4-FFF2-40B4-BE49-F238E27FC236}">
                <a16:creationId xmlns:a16="http://schemas.microsoft.com/office/drawing/2014/main" id="{3DDDB345-2239-40CC-9CE8-91EEE25DBFA4}"/>
              </a:ext>
            </a:extLst>
          </p:cNvPr>
          <p:cNvSpPr/>
          <p:nvPr/>
        </p:nvSpPr>
        <p:spPr>
          <a:xfrm>
            <a:off x="362756" y="3397550"/>
            <a:ext cx="1828800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26/391 هزار هکتار</a:t>
            </a:r>
            <a:endParaRPr kumimoji="0" lang="fa-I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4F62A7-A9F0-40AE-A65F-AAA7641A3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67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55063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8412546"/>
              </p:ext>
            </p:extLst>
          </p:nvPr>
        </p:nvGraphicFramePr>
        <p:xfrm>
          <a:off x="166194" y="1114266"/>
          <a:ext cx="11521440" cy="4455495"/>
        </p:xfrm>
        <a:graphic>
          <a:graphicData uri="http://schemas.openxmlformats.org/drawingml/2006/table">
            <a:tbl>
              <a:tblPr rtl="1" firstRow="1" bandRow="1">
                <a:tableStyleId>{5FD0F851-EC5A-4D38-B0AD-8093EC10F338}</a:tableStyleId>
              </a:tblPr>
              <a:tblGrid>
                <a:gridCol w="17283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30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51153">
                <a:tc rowSpan="3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دام و طیور</a:t>
                      </a:r>
                      <a:endParaRPr lang="en-US" sz="16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434 تن گوشت قرمز- 2621 تن شیرخام-8267 تن گوشت طیور-53 تن  تخم مرغ-28 تن عسل	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8798">
                <a:tc vMerge="1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42 واحد مرغداری گوشتی به ظرفیت  1608900 قطعه،</a:t>
                      </a:r>
                      <a:r>
                        <a:rPr lang="fa-IR" sz="1600" b="1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31 واحد پرواربندی گوساله با ظرفیت 4300 راس،8 واحد پرواربندی بره با ظرفیت 2550 راس ، 2 واحد گاو شیری با ظرفیت 70 راس</a:t>
                      </a:r>
                      <a:endParaRPr lang="fa-IR" sz="16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8908">
                <a:tc vMerge="1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15 زنبورستان با 2520 کندوی مدرن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8908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شیلات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113 مزرعه پرورش میگو (سایت های حله-بندر ریگ-رودشور شمالی و جنوبی) با تولید 7895 تن در سال </a:t>
                      </a:r>
                      <a:r>
                        <a:rPr lang="fa-IR" sz="1600" b="1" baseline="0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1402-صید ماهی 4166 تن-صید میگو 114 تن</a:t>
                      </a:r>
                      <a:r>
                        <a:rPr lang="fa-IR" sz="1600" b="1" dirty="0">
                          <a:solidFill>
                            <a:schemeClr val="accent6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8908">
                <a:tc rowSpan="2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cs typeface="B Nazanin" panose="00000400000000000000" pitchFamily="2" charset="-78"/>
                        </a:rPr>
                        <a:t>زراعت</a:t>
                      </a:r>
                      <a:r>
                        <a:rPr lang="fa-IR" sz="1600" b="1" baseline="0" dirty="0">
                          <a:cs typeface="B Nazanin" panose="00000400000000000000" pitchFamily="2" charset="-78"/>
                        </a:rPr>
                        <a:t> و باغبانی</a:t>
                      </a:r>
                      <a:endParaRPr lang="fa-IR" sz="1600" b="1" dirty="0"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24000 هکتار گندم دیم و  1400 هکتار گندم آبی، کل تولید گندم 3880 تن ، 25 هکتار جو آبی ، 500 هکتار جو دیم ،</a:t>
                      </a:r>
                      <a:r>
                        <a:rPr lang="fa-IR" sz="1600" b="1" baseline="0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کل تولید جو 50 تن</a:t>
                      </a:r>
                      <a:endParaRPr lang="fa-IR" sz="1600" b="1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9488">
                <a:tc vMerge="1"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1398 هکتار خرما با تولید 5445 تن-156 هکتار مرکبات با تولید</a:t>
                      </a:r>
                      <a:r>
                        <a:rPr lang="fa-IR" sz="1600" b="1" baseline="0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1019 تن-78 هکتار کنار با تولید 258 تن</a:t>
                      </a:r>
                      <a:r>
                        <a:rPr lang="fa-IR" sz="1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8908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cs typeface="B Nazanin" panose="00000400000000000000" pitchFamily="2" charset="-78"/>
                        </a:rPr>
                        <a:t>صنایع تبدیلی</a:t>
                      </a:r>
                      <a:endParaRPr lang="en-US" sz="1600" b="1" dirty="0"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cs typeface="B Nazanin" panose="00000400000000000000" pitchFamily="2" charset="-78"/>
                        </a:rPr>
                        <a:t>تعداد</a:t>
                      </a:r>
                      <a:r>
                        <a:rPr lang="fa-IR" sz="1600" b="1" baseline="0" dirty="0">
                          <a:cs typeface="B Nazanin" panose="00000400000000000000" pitchFamily="2" charset="-78"/>
                        </a:rPr>
                        <a:t> کل صنایع تبدیلی 8 واحد با ظرفیت 45657 تن- تعداد 1 واحد کشتارگاه مرغ با ظرفیت 8000 تن</a:t>
                      </a:r>
                      <a:endParaRPr lang="fa-IR" sz="1600" b="1" dirty="0">
                        <a:solidFill>
                          <a:schemeClr val="accent6"/>
                        </a:solidFill>
                        <a:cs typeface="B Nazanin" panose="00000400000000000000" pitchFamily="2" charset="-78"/>
                      </a:endParaRPr>
                    </a:p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solidFill>
                            <a:schemeClr val="accent6"/>
                          </a:solidFill>
                          <a:cs typeface="B Nazanin" panose="00000400000000000000" pitchFamily="2" charset="-78"/>
                        </a:rPr>
                        <a:t>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10867292" y="220216"/>
            <a:ext cx="1324708" cy="499773"/>
            <a:chOff x="10575929" y="488001"/>
            <a:chExt cx="1616072" cy="114395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488001"/>
              <a:ext cx="1301378" cy="998482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10575929" y="1138824"/>
              <a:ext cx="1616072" cy="493131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algn="ctr" defTabSz="914241" rtl="1">
                <a:defRPr/>
              </a:pPr>
              <a:endParaRPr lang="fa-IR" sz="800" dirty="0">
                <a:ln>
                  <a:solidFill>
                    <a:srgbClr val="90BC33">
                      <a:lumMod val="75000"/>
                    </a:srgbClr>
                  </a:solidFill>
                </a:ln>
                <a:solidFill>
                  <a:prstClr val="black"/>
                </a:solidFill>
                <a:cs typeface="B Titr" panose="00000700000000000000" pitchFamily="2" charset="-78"/>
              </a:endParaRPr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1766574" y="59639"/>
            <a:ext cx="8487280" cy="73131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21725" tIns="60862" rIns="121725" bIns="60862" rtlCol="1" anchor="ctr"/>
          <a:lstStyle/>
          <a:p>
            <a:pPr algn="ctr" defTabSz="1219080" rtl="1">
              <a:defRPr/>
            </a:pPr>
            <a:r>
              <a:rPr lang="fa-IR" sz="2800" kern="0" dirty="0">
                <a:solidFill>
                  <a:sysClr val="windowText" lastClr="000000"/>
                </a:solidFill>
                <a:latin typeface="Calibri"/>
                <a:cs typeface="B Titr" panose="00000700000000000000" pitchFamily="2" charset="-78"/>
              </a:rPr>
              <a:t>وضعیت کشاورزی شهرستان گناوه در یک نگاه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A7254A5-9DB6-41B7-9F50-C07C1D51B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68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81788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6609122"/>
              </p:ext>
            </p:extLst>
          </p:nvPr>
        </p:nvGraphicFramePr>
        <p:xfrm>
          <a:off x="969484" y="1114269"/>
          <a:ext cx="10718150" cy="3832305"/>
        </p:xfrm>
        <a:graphic>
          <a:graphicData uri="http://schemas.openxmlformats.org/drawingml/2006/table">
            <a:tbl>
              <a:tblPr rtl="1" firstRow="1" bandRow="1">
                <a:tableStyleId>{5FD0F851-EC5A-4D38-B0AD-8093EC10F338}</a:tableStyleId>
              </a:tblPr>
              <a:tblGrid>
                <a:gridCol w="10718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49130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قابلیت تولید گندم دیم</a:t>
                      </a:r>
                      <a:endParaRPr lang="en-US" sz="18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5402">
                <a:tc>
                  <a:txBody>
                    <a:bodyPr/>
                    <a:lstStyle/>
                    <a:p>
                      <a:pPr lvl="0" algn="ctr" rtl="1"/>
                      <a:r>
                        <a:rPr lang="fa-IR" sz="1800" b="1" kern="1200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تبدیل شهرستان گناوه</a:t>
                      </a:r>
                      <a:r>
                        <a:rPr lang="fa-IR" sz="1800" b="1" kern="1200" baseline="0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به قطب تولید میگوی پرورشی کشور با </a:t>
                      </a:r>
                      <a:r>
                        <a:rPr lang="fa-IR" sz="1800" b="1" kern="1200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احداث بزرگترین شهرک شیلاتی پرورش میگو</a:t>
                      </a:r>
                      <a:r>
                        <a:rPr lang="fa-IR" sz="1800" b="1" kern="1200" baseline="0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800" b="1" kern="1200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در رودشور شمالی از توابع بخش ریگ با مساحتی بالغ بر 3300 هکتار با هدف ایجاد اشتغال پایدار برای 2500 نفر بصورت مستقیم و غیرمستقیم</a:t>
                      </a:r>
                      <a:endParaRPr lang="en-US" sz="1800" b="1" kern="1200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7457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وجود اسکله های صیادی برای صادرات محصولات کشاورزی و آبزیان</a:t>
                      </a:r>
                      <a:endParaRPr lang="en-US" sz="1800" b="1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5402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kern="1200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خودکفایی در چرخه تولید گوشت سفید (مرغ) با وجود 44 واحد مرغداری، کارخانه تولید جوجه یک روزه، کارخانه تولید مرغ مادرگوشتی جهت تولید تخم مرغ نطفه دار، کارخانه خوراک طیور و کشتارگاه صنعتی طیور</a:t>
                      </a:r>
                      <a:endParaRPr lang="en-US" sz="1800" b="1" kern="1200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7457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cs typeface="B Nazanin" panose="00000400000000000000" pitchFamily="2" charset="-78"/>
                        </a:rPr>
                        <a:t>ظرفیت مناسب برای توسعه</a:t>
                      </a:r>
                      <a:r>
                        <a:rPr lang="fa-IR" sz="1800" b="1" baseline="0" dirty="0">
                          <a:cs typeface="B Nazanin" panose="00000400000000000000" pitchFamily="2" charset="-78"/>
                        </a:rPr>
                        <a:t> پرورش ماهی در قفس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7457">
                <a:tc>
                  <a:txBody>
                    <a:bodyPr/>
                    <a:lstStyle/>
                    <a:p>
                      <a:pPr marL="0" marR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cs typeface="B Nazanin" panose="00000400000000000000" pitchFamily="2" charset="-78"/>
                        </a:rPr>
                        <a:t>ظرفیت مناسب برای احداث واحدهای گلخانه صنعتی</a:t>
                      </a:r>
                      <a:endParaRPr lang="en-US" sz="1800" b="1" dirty="0"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10867292" y="207184"/>
            <a:ext cx="1324708" cy="512805"/>
            <a:chOff x="10575929" y="458172"/>
            <a:chExt cx="1616072" cy="117378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458172"/>
              <a:ext cx="1301378" cy="998482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10575929" y="1138824"/>
              <a:ext cx="1616072" cy="493131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800" b="0" i="0" u="none" strike="noStrike" kern="1200" cap="none" spc="0" normalizeH="0" baseline="0" noProof="0" dirty="0">
                  <a:ln>
                    <a:solidFill>
                      <a:srgbClr val="90BC33">
                        <a:lumMod val="75000"/>
                      </a:srgb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/>
                  <a:ea typeface="+mn-ea"/>
                  <a:cs typeface="B Titr" panose="00000700000000000000" pitchFamily="2" charset="-78"/>
                </a:rPr>
                <a:t>ا</a:t>
              </a:r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1766574" y="59639"/>
            <a:ext cx="8487280" cy="73131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21725" tIns="60862" rIns="121725" bIns="60862" rtlCol="1" anchor="ctr"/>
          <a:lstStyle/>
          <a:p>
            <a:pPr marL="0" marR="0" lvl="0" indent="0" algn="ctr" defTabSz="121908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مزیت های کشاورزی شهرستان گناوه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74E8C34-4F5B-4EEB-A239-4DF27CF21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69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070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7632028"/>
              </p:ext>
            </p:extLst>
          </p:nvPr>
        </p:nvGraphicFramePr>
        <p:xfrm>
          <a:off x="634701" y="946969"/>
          <a:ext cx="11198711" cy="5363317"/>
        </p:xfrm>
        <a:graphic>
          <a:graphicData uri="http://schemas.openxmlformats.org/drawingml/2006/table">
            <a:tbl>
              <a:tblPr rtl="1" firstRow="1" bandRow="1">
                <a:tableStyleId>{5FD0F851-EC5A-4D38-B0AD-8093EC10F338}</a:tableStyleId>
              </a:tblPr>
              <a:tblGrid>
                <a:gridCol w="58316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67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5285"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Titr" panose="00000700000000000000" pitchFamily="2" charset="-78"/>
                        </a:rPr>
                        <a:t>چالش ها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Titr" panose="00000700000000000000" pitchFamily="2" charset="-78"/>
                        </a:rPr>
                        <a:t>راهکارها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92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عدم توسعه کشت مکانیزه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پرداخت تسهیلات کم بهره و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یارانه‌دار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به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بهره‌برداران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جهت  خرید ادوات و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ماشین‌آلات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کشاورزی        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415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عدم پرداخت غرامت به موقع بیمه محصولات کشاورزی به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بهره‌برداران</a:t>
                      </a:r>
                      <a:endParaRPr lang="fa-IR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پرداخت غرامت بیمه قبل از شروع فصل زراعی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7220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عدم اعتبار تسهیلات کشت محصولات زراعی و سرمایه در گردش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گلخانه‌ها</a:t>
                      </a:r>
                      <a:endParaRPr lang="fa-IR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تامین اعتبار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892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بالا بودن قیمت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نهاده‌هاي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كشاورزي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: بذر، سم و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كود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شيميايي</a:t>
                      </a:r>
                      <a:endParaRPr lang="fa-IR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متناسب بودن قیمت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نهاده‌های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کشاورزی در راستای کاهش هزینه تولید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415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مشكلات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ناشي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از تاخیر در پرداخت وجه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خريد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تضميني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محصولات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زراعي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و باغی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پرداخت به موقع مطالبات کشاورزان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3337">
                <a:tc>
                  <a:txBody>
                    <a:bodyPr/>
                    <a:lstStyle/>
                    <a:p>
                      <a:pPr marL="0" marR="0" lvl="0" indent="0" algn="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B Nazanin" panose="00000400000000000000" pitchFamily="2" charset="-78"/>
                        </a:rPr>
                        <a:t>کمبود نیرو در مراکز جهاد کشاورزی با جابجایی تعدادی از کارشناسان مروج به ستاد استان </a:t>
                      </a:r>
                    </a:p>
                    <a:p>
                      <a:pPr marL="0" marR="0" lvl="0" indent="0" algn="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a-IR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بکارگیری نیروهای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جدیدالاستخدام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در مراکز جهاد کشاورزی </a:t>
                      </a:r>
                    </a:p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واگذاری سامانه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سامکا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به نظام مهندسی و بخش خصوصی</a:t>
                      </a:r>
                    </a:p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واگذاری برخی خدمات  به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بخش‌های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خصوصی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415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کمبود نیرو در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بخش‌های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رفع تداخلات و ساماندهی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بعلت حجم بالای کار در بخش امور اراضی و وجود تعداد زیاد </a:t>
                      </a:r>
                      <a:r>
                        <a:rPr lang="fa-IR" sz="1400" b="1" dirty="0" err="1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سامانه‌ها</a:t>
                      </a:r>
                      <a:r>
                        <a:rPr lang="fa-IR" sz="14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هر قسمت حداقل به دو نیرو نیاز دارد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2415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نداشتن خودروی گشت و نیروی گشت امور اراضی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تامین خودرو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2415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بالابودن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شوری آب و به تبع آن شور شدن بیش از حد خاک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اجرای </a:t>
                      </a:r>
                      <a:r>
                        <a:rPr lang="fa-I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زهکشی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در اراضی رود حله جنوبی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11059297" y="220891"/>
            <a:ext cx="1132703" cy="660350"/>
            <a:chOff x="10575929" y="120449"/>
            <a:chExt cx="1616072" cy="151150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120449"/>
              <a:ext cx="1301379" cy="998481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10575929" y="1138824"/>
              <a:ext cx="1616072" cy="493131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rebuchet MS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1050323" y="165658"/>
            <a:ext cx="9910119" cy="6604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06" tIns="60853" rIns="121706" bIns="60853" rtlCol="1" anchor="ctr"/>
          <a:lstStyle/>
          <a:p>
            <a:pPr marL="0" marR="0" lvl="0" indent="0" algn="ctr" defTabSz="121887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چالش ها و راهکارها شهرستان بوشهر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A7B100-8281-461A-B114-5D54E3129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45924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634701" y="899160"/>
          <a:ext cx="11198711" cy="5958840"/>
        </p:xfrm>
        <a:graphic>
          <a:graphicData uri="http://schemas.openxmlformats.org/drawingml/2006/table">
            <a:tbl>
              <a:tblPr rtl="1" firstRow="1" bandRow="1">
                <a:tableStyleId>{5FD0F851-EC5A-4D38-B0AD-8093EC10F338}</a:tableStyleId>
              </a:tblPr>
              <a:tblGrid>
                <a:gridCol w="58316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67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5830"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Titr" panose="00000700000000000000" pitchFamily="2" charset="-78"/>
                        </a:rPr>
                        <a:t>چالش ها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Titr" panose="00000700000000000000" pitchFamily="2" charset="-78"/>
                        </a:rPr>
                        <a:t>راهکارها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52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عدم تأمین اعتبار برای اجرای 2000 هکتار پروژه </a:t>
                      </a:r>
                      <a:r>
                        <a:rPr lang="fa-IR" sz="13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زهکشی</a:t>
                      </a:r>
                      <a:r>
                        <a:rPr lang="fa-IR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 اراضی </a:t>
                      </a:r>
                      <a:r>
                        <a:rPr lang="fa-IR" sz="13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رودحله</a:t>
                      </a:r>
                      <a:r>
                        <a:rPr lang="fa-IR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 شمالی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تأمین اعتبار از محل اعتبارات ملی به مبلغ 2000 میلیارد </a:t>
                      </a:r>
                      <a:r>
                        <a:rPr lang="fa-IR" sz="13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ريال</a:t>
                      </a:r>
                      <a:r>
                        <a:rPr lang="fa-IR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273"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عدم وجود تسهیلات سرمایه ای و سرمایه در گردش برای واحدهای تولیدی صنعتی</a:t>
                      </a:r>
                      <a:endParaRPr lang="fa-IR" sz="1300" b="1" i="0" u="none" strike="noStrike" kern="1200" noProof="0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300" b="1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تأمین اعتبار از محل های مختلف (تبصره 18 تبصره 16، اشتغال روستایی و عشایری ...) </a:t>
                      </a:r>
                      <a:endParaRPr lang="en-US" sz="1300" b="1" i="0" u="none" strike="noStrike" kern="1200" noProof="0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8218"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عدم وجود تسهیلات کمک بلاعوض دولتی برای اجرای طرح های آبیاری تحت فشار</a:t>
                      </a:r>
                      <a:endParaRPr lang="fa-IR" sz="1300" b="1" i="0" u="none" strike="noStrike" kern="1200" noProof="0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300" b="1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اختصاص سهم کمک بلاعوض دولتی همانند سالهای گذشته</a:t>
                      </a:r>
                      <a:endParaRPr lang="en-US" sz="1300" b="1" i="0" u="none" strike="noStrike" kern="1200" noProof="0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4627"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عدم وجود اعتبار جهت برقی کردن چاه های کشاورزی</a:t>
                      </a:r>
                      <a:endParaRPr lang="en-US" sz="1300" b="1" i="0" u="none" strike="noStrike" kern="1200" noProof="0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300" b="1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اختصاص اعتبار ویژه برای برق دار کردن پمپ چاه های کشاورزی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1462"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حفظ امنیت جانی و سلامت کارشناسان شاغل در بخش امور اراضی در زمان دهگردشی و مقابله با ساخت و سازهای غیرمجاز </a:t>
                      </a:r>
                      <a:endParaRPr lang="fa-IR" sz="1300" b="1" i="0" u="none" strike="noStrike" kern="1200" noProof="0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300" b="1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تأمین حداقل یک نفر نيروي انتظامي برای حضور در کنار کارشناسان بخش امور اراضی در حین عملیات دهگردشی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37798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عدم وجود لودر و تجهیزات مناسب جهت قلع و قمع مستحدثات غیرمجاز  اراضی کشاورزی به استناد تبصره 2 ماده 10 قانون حفظ کاربری اراضی کشاورزی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خرید حداقل یک دستگاه </a:t>
                      </a:r>
                      <a:r>
                        <a:rPr lang="fa-IR" sz="13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لودر</a:t>
                      </a:r>
                      <a:r>
                        <a:rPr lang="fa-IR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 و تجهیزات مرتبط برای سازمان </a:t>
                      </a:r>
                      <a:r>
                        <a:rPr lang="fa-IR" sz="13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جهادکشاورزی</a:t>
                      </a:r>
                      <a:r>
                        <a:rPr lang="fa-IR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 استان بوشهر و ارسال آن به صورت نوبتی به </a:t>
                      </a:r>
                      <a:r>
                        <a:rPr lang="fa-IR" sz="13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شهرستان‌های</a:t>
                      </a:r>
                      <a:r>
                        <a:rPr lang="fa-IR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 استان جهت اجرای عملیات قلع و قمع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18224"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کمبود نیروی انسانی و تجهیزات و خودرو در بخش امور اراضی</a:t>
                      </a:r>
                      <a:endParaRPr lang="en-U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تأمین تجهیزات مناسب از قبیل رایانه – پرینتر – اسکنر – جی پی اس - میز – صندلی – کاغذ – تأمین حداقل دو نیروی جدید بصورت قراردادی و یا </a:t>
                      </a:r>
                      <a:r>
                        <a:rPr lang="fa-IR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پیمانی </a:t>
                      </a:r>
                      <a:endParaRPr lang="en-U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4627"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کمبود منابع آبی برای کشاورزی</a:t>
                      </a:r>
                      <a:endParaRPr lang="en-U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اجازه شرکت سهامی آّب منطقه ای برای برداشت آب های نامتعارف و رودخانه های فصلی</a:t>
                      </a:r>
                      <a:endParaRPr lang="en-U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14627"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کمبود بذور اصلاح شده گندم و کودهای شیمیایی در زمان ترسالی و استقبال کشاورزان دیمکار</a:t>
                      </a:r>
                      <a:endParaRPr lang="en-U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تخصیص سهمیه مناسب نهاده متناسب با ظرفیت و تقاضای شهرستان</a:t>
                      </a:r>
                      <a:endParaRPr lang="en-U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14627"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عدم رهاسازی آب رودخانه حله </a:t>
                      </a:r>
                      <a:endParaRPr lang="en-U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رهاسازی آب در فصل کشت و</a:t>
                      </a:r>
                      <a:r>
                        <a:rPr lang="fa-IR" sz="1300" b="1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 برای نخیلات متناسب با نیاز آبی </a:t>
                      </a:r>
                      <a:endParaRPr lang="en-U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11059296" y="286439"/>
            <a:ext cx="1132703" cy="436219"/>
            <a:chOff x="10575929" y="639582"/>
            <a:chExt cx="1616072" cy="99848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4" y="639582"/>
              <a:ext cx="1301379" cy="998482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10575929" y="1138824"/>
              <a:ext cx="1616072" cy="493131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rebuchet MS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1050323" y="165658"/>
            <a:ext cx="9910119" cy="6604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06" tIns="60853" rIns="121706" bIns="60853" rtlCol="1" anchor="ctr"/>
          <a:lstStyle/>
          <a:p>
            <a:pPr marL="0" marR="0" lvl="0" indent="0" algn="ctr" defTabSz="121887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چالش ها و راهکارها شهرستان </a:t>
            </a:r>
            <a:r>
              <a:rPr kumimoji="0" lang="fa-IR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گناوه</a:t>
            </a:r>
            <a:endParaRPr kumimoji="0" lang="fa-IR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anose="00000700000000000000" pitchFamily="2" charset="-78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D4FB34-7D66-4007-9BE6-BE7E4309F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70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224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que 25"/>
          <p:cNvSpPr/>
          <p:nvPr/>
        </p:nvSpPr>
        <p:spPr>
          <a:xfrm>
            <a:off x="3224054" y="221870"/>
            <a:ext cx="6822743" cy="719635"/>
          </a:xfrm>
          <a:prstGeom prst="plaqu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426" tIns="45718" rIns="91426" bIns="45718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« سیمای کشاورزی شهرستان </a:t>
            </a:r>
            <a:r>
              <a:rPr kumimoji="0" lang="fa-IR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تنگستان</a:t>
            </a: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» 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238614" y="2087617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اطلاعات کلی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0575928" y="59639"/>
            <a:ext cx="1616071" cy="1185562"/>
            <a:chOff x="10575928" y="120449"/>
            <a:chExt cx="1616072" cy="1582690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120449"/>
              <a:ext cx="1301379" cy="998481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0" name="TextBox 9"/>
            <p:cNvSpPr txBox="1"/>
            <p:nvPr/>
          </p:nvSpPr>
          <p:spPr>
            <a:xfrm>
              <a:off x="10575928" y="1333359"/>
              <a:ext cx="1616072" cy="369780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1200" b="0" i="0" u="none" strike="noStrike" kern="1200" cap="none" spc="0" normalizeH="0" baseline="0" noProof="0" dirty="0">
                <a:ln w="0"/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43" name="Rounded Rectangle 42"/>
          <p:cNvSpPr/>
          <p:nvPr/>
        </p:nvSpPr>
        <p:spPr>
          <a:xfrm>
            <a:off x="238614" y="2697216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اطلاعات کشاورزی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233309" y="3306815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چالشها و فرصتها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238614" y="1538582"/>
            <a:ext cx="176056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شامل بخش های :</a:t>
            </a:r>
          </a:p>
        </p:txBody>
      </p:sp>
      <p:sp>
        <p:nvSpPr>
          <p:cNvPr id="4" name="Flowchart: Multidocument 3"/>
          <p:cNvSpPr/>
          <p:nvPr/>
        </p:nvSpPr>
        <p:spPr>
          <a:xfrm>
            <a:off x="2414954" y="1959816"/>
            <a:ext cx="9619699" cy="4792676"/>
          </a:xfrm>
          <a:prstGeom prst="flowChartMultidocumen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ounded Rectangle 49">
            <a:extLst>
              <a:ext uri="{FF2B5EF4-FFF2-40B4-BE49-F238E27FC236}">
                <a16:creationId xmlns:a16="http://schemas.microsoft.com/office/drawing/2014/main" id="{4F2CF100-999A-0AEB-A05A-830E134F2B06}"/>
              </a:ext>
            </a:extLst>
          </p:cNvPr>
          <p:cNvSpPr/>
          <p:nvPr/>
        </p:nvSpPr>
        <p:spPr>
          <a:xfrm>
            <a:off x="3463290" y="1202299"/>
            <a:ext cx="6012180" cy="4967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5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بازدید استانی وزیر محترم جهاد کشاورزی </a:t>
            </a:r>
          </a:p>
        </p:txBody>
      </p:sp>
    </p:spTree>
    <p:extLst>
      <p:ext uri="{BB962C8B-B14F-4D97-AF65-F5344CB8AC3E}">
        <p14:creationId xmlns:p14="http://schemas.microsoft.com/office/powerpoint/2010/main" val="25249398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641614" y="183864"/>
            <a:ext cx="7315199" cy="762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مدیریت جهاد کشاورزی شهرستان </a:t>
            </a:r>
            <a:r>
              <a:rPr kumimoji="0" lang="fa-IR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تنگستان</a:t>
            </a:r>
            <a:endParaRPr kumimoji="0" lang="fa-IR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anose="00000700000000000000" pitchFamily="2" charset="-7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438679" y="4595900"/>
            <a:ext cx="3436332" cy="47387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آقای اسلام رضایی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470403" y="4080687"/>
            <a:ext cx="3424124" cy="42648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مدیر جهاد شهرستان </a:t>
            </a:r>
            <a:r>
              <a:rPr kumimoji="0" lang="fa-IR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تنگستان</a:t>
            </a:r>
            <a:endParaRPr kumimoji="0" lang="fa-I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anose="00000700000000000000" pitchFamily="2" charset="-78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436103" y="5144844"/>
            <a:ext cx="3436332" cy="47387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مدرک تحصیلی </a:t>
            </a:r>
            <a:r>
              <a:rPr kumimoji="0" lang="fa-I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:فوق لیسانس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453863" y="5714175"/>
            <a:ext cx="3424124" cy="42648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رشته تحصیلی :مهندسی عمران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451743" y="6236364"/>
            <a:ext cx="3436332" cy="47387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تاریخ انتصاب :1401/4/15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0867292" y="183864"/>
            <a:ext cx="1324708" cy="1019139"/>
            <a:chOff x="10575929" y="120449"/>
            <a:chExt cx="1616072" cy="137006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120449"/>
              <a:ext cx="1301379" cy="998481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1" name="TextBox 10"/>
            <p:cNvSpPr txBox="1"/>
            <p:nvPr/>
          </p:nvSpPr>
          <p:spPr>
            <a:xfrm>
              <a:off x="10575929" y="1138824"/>
              <a:ext cx="1616072" cy="351685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/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11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rebuchet MS"/>
                <a:ea typeface="+mn-ea"/>
                <a:cs typeface="B Titr" panose="00000700000000000000" pitchFamily="2" charset="-78"/>
              </a:endParaRPr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4470403" y="1417332"/>
            <a:ext cx="3424124" cy="25111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3D43829-19A6-419A-9EA1-942EDED751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4014" y="1819385"/>
            <a:ext cx="2456901" cy="179847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BEB11F-7EF1-47C5-8BEF-20D14EE0F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508729"/>
      </p:ext>
    </p:extLst>
  </p:cSld>
  <p:clrMapOvr>
    <a:masterClrMapping/>
  </p:clrMapOvr>
</p:sld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7_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9_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8_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1507</TotalTime>
  <Words>6325</Words>
  <Application>Microsoft Office PowerPoint</Application>
  <PresentationFormat>Widescreen</PresentationFormat>
  <Paragraphs>1123</Paragraphs>
  <Slides>70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70</vt:i4>
      </vt:variant>
    </vt:vector>
  </HeadingPairs>
  <TitlesOfParts>
    <vt:vector size="90" baseType="lpstr">
      <vt:lpstr>Arial</vt:lpstr>
      <vt:lpstr>B Davat</vt:lpstr>
      <vt:lpstr>B Nazanin</vt:lpstr>
      <vt:lpstr>B Titr</vt:lpstr>
      <vt:lpstr>Calibri</vt:lpstr>
      <vt:lpstr>Georgia</vt:lpstr>
      <vt:lpstr>IranNastaliq</vt:lpstr>
      <vt:lpstr>Roboto</vt:lpstr>
      <vt:lpstr>Tahoma</vt:lpstr>
      <vt:lpstr>Times New Roman</vt:lpstr>
      <vt:lpstr>Trebuchet MS</vt:lpstr>
      <vt:lpstr>Verdana</vt:lpstr>
      <vt:lpstr>Wingdings 2</vt:lpstr>
      <vt:lpstr>7_Slipstream</vt:lpstr>
      <vt:lpstr>1_Office Theme</vt:lpstr>
      <vt:lpstr>9_Slipstream</vt:lpstr>
      <vt:lpstr>8_Slipstream</vt:lpstr>
      <vt:lpstr>3_Slipstream</vt:lpstr>
      <vt:lpstr>Slipstream</vt:lpstr>
      <vt:lpstr>Aspect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Azade Fatemifar</dc:creator>
  <cp:lastModifiedBy>mehdi shadkam</cp:lastModifiedBy>
  <cp:revision>321</cp:revision>
  <dcterms:created xsi:type="dcterms:W3CDTF">2023-08-07T09:32:31Z</dcterms:created>
  <dcterms:modified xsi:type="dcterms:W3CDTF">2025-02-11T12:20:57Z</dcterms:modified>
</cp:coreProperties>
</file>